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E28C40-5351-47DB-AF1A-9123BFB097CC}">
  <a:tblStyle styleId="{55E28C40-5351-47DB-AF1A-9123BFB097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a7da69fd52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a7da69fd52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10441bed1_4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10441bed1_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b10441bed1_4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b10441bed1_4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b10441bed1_4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b10441bed1_4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b10441bed1_4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b10441bed1_4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b10441bed1_4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b10441bed1_4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b10441bed1_4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b10441bed1_4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b10441bed1_4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b10441bed1_4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b10441bed1_4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b10441bed1_4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b10441bed1_4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b10441bed1_4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10441bed1_4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10441bed1_4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b10441bed1_4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b10441bed1_4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10441bed1_4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10441bed1_4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b10441bed1_4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b10441bed1_4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10441bed1_4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10441bed1_4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b10441bed1_4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b10441bed1_4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10441bed1_4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10441bed1_4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t>The middle two wheels in the 6 wheel design were excluded were our stability calculations (as well as other evaluations) and we realized that these two wheels contributed little except additional driving power and structural stability. Evaluating a 4 wheel rover proved much simpler than trying to evaluate a 6 wheel rover, and the middle two wheels (and entire middle chassis assembly) were discarded.</a:t>
            </a:r>
            <a:endParaRPr sz="1400"/>
          </a:p>
          <a:p>
            <a:pPr indent="0" lvl="0" marL="0" rtl="0" algn="l">
              <a:lnSpc>
                <a:spcPct val="115000"/>
              </a:lnSpc>
              <a:spcBef>
                <a:spcPts val="1600"/>
              </a:spcBef>
              <a:spcAft>
                <a:spcPts val="0"/>
              </a:spcAft>
              <a:buClr>
                <a:schemeClr val="dk1"/>
              </a:buClr>
              <a:buSzPts val="1100"/>
              <a:buFont typeface="Arial"/>
              <a:buNone/>
            </a:pPr>
            <a:r>
              <a:t/>
            </a:r>
            <a:endParaRPr sz="1400"/>
          </a:p>
          <a:p>
            <a:pPr indent="0" lvl="0" marL="0" rtl="0" algn="l">
              <a:lnSpc>
                <a:spcPct val="115000"/>
              </a:lnSpc>
              <a:spcBef>
                <a:spcPts val="1600"/>
              </a:spcBef>
              <a:spcAft>
                <a:spcPts val="0"/>
              </a:spcAft>
              <a:buClr>
                <a:schemeClr val="dk1"/>
              </a:buClr>
              <a:buSzPts val="1100"/>
              <a:buFont typeface="Arial"/>
              <a:buNone/>
            </a:pPr>
            <a:r>
              <a:t/>
            </a:r>
            <a:endParaRPr sz="1400"/>
          </a:p>
          <a:p>
            <a:pPr indent="0" lvl="0" marL="0" rtl="0" algn="l">
              <a:spcBef>
                <a:spcPts val="1600"/>
              </a:spcBef>
              <a:spcAft>
                <a:spcPts val="0"/>
              </a:spcAft>
              <a:buNone/>
            </a:pPr>
            <a:r>
              <a:t/>
            </a:r>
            <a:endParaRPr sz="14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10441bed1_4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10441bed1_4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b10441bed1_4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b10441bed1_4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chassis arches were designed to get the rover body higher off the ground so that it wouldn’t catch on obstacles. However, our wheel design places the wheel hub 0.3m above the ground, so any chassis flush with or slightly above the wheel axles would satisfy this obstacle avoidance requirement. This next iteration of the design focuses on a much flatter chassis for simplicity and strength. This would become our final design, with additional braces and structural reinforcement for improved rigidity and strength.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b10441bed1_4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b10441bed1_4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7da69fd5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7da69fd5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a7da69fd52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a7da69fd52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a7da69fd52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a7da69fd52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10441bed1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10441bed1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b10441bed1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b10441bed1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b10441bed1_4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b10441bed1_4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b10441bed1_4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b10441bed1_4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7da69fd52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7da69fd5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a2f7feec6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a2f7feec6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2f7feec6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2f7feec6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a2f7feec6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a2f7feec6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a31ccdfad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a31ccdfad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a31ccdfad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a31ccdfad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a31ccdfad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a31ccdfad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10441bed1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10441bed1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a31ccdfa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a31ccdfa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31ccdfad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31ccdfad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a31ccdf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a31ccdf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b1106277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b1106277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10441bed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10441bed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a30b8bd3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a30b8bd3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af4d2b344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af4d2b344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0789ed98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0789ed98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a579225ea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a579225ea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a579225ea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a579225ea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10441bed1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10441bed1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b0789ed9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b0789ed98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10441bed1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10441bed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b10441bed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b10441bed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579225ea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579225ea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b0789ed98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b0789ed98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a30b8bd3f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a30b8bd3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af2aa879ed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af2aa879ed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f2aa879ed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f2aa879ed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b1106277f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b1106277f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b1106277f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b1106277f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10441bed1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10441bed1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1106277f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1106277f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579225ea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579225ea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579225ea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579225ea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https://youtu.be/GnRjyFgl60c</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a7c7d5b5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a7c7d5b5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579225ea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579225ea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a30b8bd3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a30b8bd3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af5beee4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af5beee4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579225ea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579225ea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b10441bed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b10441bed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10441bed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10441bed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10441bed1_4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10441bed1_4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b10441bed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b10441bed1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af5beee45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af5beee45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a579225ea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a579225ea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a579225ea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a579225ea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579225ea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579225ea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a35577032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a35577032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af2aa879e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af2aa879e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579225ea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579225ea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b1106277f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b1106277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https://youtu.be/CZCZPyoeBFo</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a579225ea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a579225ea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10441bed1_4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10441bed1_4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a579225ea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a579225ea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af6e8ce40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af6e8ce40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a7da69fd5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a7da69fd5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a30b8bd3f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a30b8bd3f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https://www.reuters.com/article/us-tesla-batteries/teslas-musk-hints-of-battery-capacity-jump-ahead-of-industry-event-idUSKBN25L0MC</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30b8bd3f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30b8bd3f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30b8bd3f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30b8bd3f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a30b8bd3f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a30b8bd3f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a7da69fd5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a7da69fd5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a7da69fd5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a7da69fd5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30b8bd3f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30b8bd3f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https://youtu.be/2NqaSqYTE7E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10441bed1_4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10441bed1_4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a7da69fd5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a7da69fd5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a7da69fd5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a7da69fd5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a7da69fd5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a7da69fd5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a7da69fd5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a7da69fd5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a7da69fd5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a7da69fd5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a7da69fd5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a7da69fd5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a7c7ce1f0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a7c7ce1f0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a7c7ce1f0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a7c7ce1f0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https://youtu.be/zW_b5PqzwtY</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a7c7ce1f0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a7c7ce1f0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a7da69fd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a7da69fd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10441bed1_4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10441bed1_4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a7da69fd5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a7da69fd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a7da69fd5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a7da69fd5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a7da69fd5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a7da69fd5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a7da69fd5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a7da69fd5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a7da69fd5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a7da69fd5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a7da69fd5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a7da69fd5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a7da69fd5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a7da69fd5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a7da69fd52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a7da69fd5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a7da69fd5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a7da69fd5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10441b59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10441b59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10441bed1_4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10441bed1_4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b10441b59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b10441b59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b10441b59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b10441b59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b10441b59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b10441b59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a7da69fd5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a7da69fd5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a7da69fd5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a7da69fd5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https://docs.google.com/spreadsheets/d/15FFecJJcVnn86GBh3fDAZRVeVmlowi9YqHw2V7BU8T4/edit#gid=0</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a7da69fd52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a7da69fd5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b10441bed1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b10441bed1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b10441bed1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b10441bed1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a7da69fd5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a7da69fd5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a7da69fd52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a7da69fd5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10441bed1_4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10441bed1_4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a7da69fd5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a7da69fd5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a7da69fd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a7da69fd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a7da69fd52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a7da69fd52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a7da69fd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a7da69fd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a7da69fd52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a7da69fd52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a7da69fd5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a7da69fd52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a7da69fd52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a7da69fd52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a7da69fd52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a7da69fd52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b10441bed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b10441bed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a7da69fd52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a7da69fd52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10441bed1_4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10441bed1_4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a7da69fd52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a7da69fd52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b10441bed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b10441bed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b10441bed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b10441bed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a7da69fd52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a7da69fd52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a7da69fd52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a7da69fd5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a7da69fd52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a7da69fd52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b10441bed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b10441bed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b10441bed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b10441bed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b10441bed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b10441bed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b0789ed98e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b0789ed98e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10441bed1_4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10441bed1_4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af2aa879ed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af2aa879ed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af2aa879ed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af2aa879ed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af2aa879ed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af2aa879ed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af2aa879ed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af2aa879ed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af2aa879ed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af2aa879ed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af2aa879ed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af2aa879ed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af2aa879ed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af2aa879ed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af2aa879ed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af2aa879ed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af2aa879ed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af2aa879ed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af2aa879ed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af2aa879ed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10441bed1_4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10441bed1_4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af2aa879ed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af2aa879ed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af2aa879ed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af2aa879ed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af2aa879ed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af2aa879ed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af2aa879ed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af2aa879ed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b0789ed98e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b0789ed98e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b1106277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b1106277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b0789ed98e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b0789ed98e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af2aa879ed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af2aa879ed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af2aa879ed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af2aa879ed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af2aa879ed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af2aa879ed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10441bed1_4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10441bed1_4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af2aa879ed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af2aa879ed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b0789ed98e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b0789ed98e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b0789ed98e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b0789ed98e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b1106277f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b1106277f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b0789ed98e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b0789ed98e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b0789ed98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b0789ed98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a7da69fd5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a7da69fd5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af2aa879ed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af2aa879ed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a7da69fd5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a7da69fd5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a7da69fd5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a7da69fd5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10441bed1_4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10441bed1_4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af2aa879ed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af2aa879ed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af2aa879ed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af2aa879ed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af4d2b344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af4d2b344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The Hab airlock has a second umbilical hose. The astronaut enters the airlock (door open, still connected to the rover hose). Astronaut connects the Hab hose to the second umbilical port on their suit. After system confirmation of a successful connection, the astronaut can disconnect the rover hose, close the airlock, and begin decompression. </a:t>
            </a:r>
            <a:endParaRPr sz="1200"/>
          </a:p>
          <a:p>
            <a:pPr indent="0" lvl="0" marL="0" rtl="0" algn="l">
              <a:spcBef>
                <a:spcPts val="1600"/>
              </a:spcBef>
              <a:spcAft>
                <a:spcPts val="0"/>
              </a:spcAft>
              <a:buNone/>
            </a:pPr>
            <a:r>
              <a:t/>
            </a:r>
            <a:endParaRPr sz="1200"/>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af4d2b3446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af4d2b3446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af4d2b3446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af4d2b3446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of wheels and treads. Can use individual wheel suspension</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af4d2b3446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af4d2b3446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af4d2b3446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af4d2b3446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b10441bed1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b10441bed1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af6e8ce4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af6e8ce4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10441bed1_4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10441bed1_4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10441bed1_4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10441bed1_4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0441bed1_4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0441bed1_4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10441bed1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10441bed1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10441bed1_4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10441bed1_4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https://youtu.be/GnRjyFgl60c</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10441bed1_4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10441bed1_4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10441bed1_4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10441bed1_4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10441bed1_4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10441bed1_4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10441bed1_4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10441bed1_4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10441bed1_4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10441bed1_4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10441bed1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10441bed1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b10441bed1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b10441bed1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10441bed1_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10441bed1_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10441bed1_4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10441bed1_4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10441bed1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10441bed1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10441bed1_4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10441bed1_4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10441bed1_4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b10441bed1_4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10441bed1_4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10441bed1_4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b10441bed1_4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b10441bed1_4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b10441bed1_4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b10441bed1_4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b10441bed1_4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b10441bed1_4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b10441bed1_4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b10441bed1_4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10441bed1_4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b10441bed1_4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b10441bed1_4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b10441bed1_4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b10441bed1_4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b10441bed1_4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10441bed1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10441bed1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b10441bed1_4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b10441bed1_4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b10441bed1_4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b10441bed1_4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10441bed1_4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10441bed1_4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b10441bed1_4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b10441bed1_4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https://www.reuters.com/article/us-tesla-batteries/teslas-musk-hints-of-battery-capacity-jump-ahead-of-industry-event-idUSKBN25L0MC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10441bed1_4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b10441bed1_4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b10441bed1_4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b10441bed1_4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https://docs.google.com/spreadsheets/d/15FFecJJcVnn86GBh3fDAZRVeVmlowi9YqHw2V7BU8T4/edit#gid=0</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b10441bed1_4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b10441bed1_4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b10441bed1_4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b10441bed1_4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10441bed1_4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10441bed1_4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b10441bed1_4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b10441bed1_4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10441bed1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10441bed1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b10441bed1_4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b10441bed1_4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b10441bed1_4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b10441bed1_4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10441bed1_4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10441bed1_4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https://youtu.be/2NqaSqYTE7E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b10441bed1_4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b10441bed1_4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b10441bed1_4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b10441bed1_4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b10441bed1_4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b10441bed1_4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10441bed1_4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10441bed1_4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b10441bed1_4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b10441bed1_4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b10441bed1_4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b10441bed1_4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10441bed1_4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b10441bed1_4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https://youtu.be/CZCZPyoeBFo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10441bed1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10441bed1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10441bed1_4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10441bed1_4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10448763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10448763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10441bed1_4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10441bed1_4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b10441bed1_4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b10441bed1_4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b10441bed1_4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b10441bed1_4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b10441bed1_4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b10441bed1_4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b10441bed1_4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b10441bed1_4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10441bed1_4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10441bed1_4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b10441bed1_4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b10441bed1_4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10441bed1_4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b10441bed1_4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10441bed1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10441bed1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b10441bed1_4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b10441bed1_4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10441bed1_4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10441bed1_4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b10441bed1_4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b10441bed1_4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b10441bed1_4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b10441bed1_4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10441bed1_4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10441bed1_4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b10441bed1_4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b10441bed1_4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10441bed1_4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10441bed1_4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b10441bed1_4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b10441bed1_4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b10441bed1_4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b10441bed1_4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b10441bed1_4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b10441bed1_4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10441bed1_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10441bed1_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b10441bed1_4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b10441bed1_4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10441bed1_4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10441bed1_4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10441bed1_4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10441bed1_4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b10441bed1_4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b10441bed1_4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b10441bed1_4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b10441bed1_4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10441bed1_4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10441bed1_4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b10441bed1_4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b10441bed1_4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10441bed1_4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10441bed1_4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10441bed1_4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10441bed1_4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b10441bed1_4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b10441bed1_4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7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270950" y="0"/>
            <a:ext cx="799300" cy="799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7.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12.png"/><Relationship Id="rId4" Type="http://schemas.openxmlformats.org/officeDocument/2006/relationships/image" Target="../media/image110.png"/><Relationship Id="rId5" Type="http://schemas.openxmlformats.org/officeDocument/2006/relationships/image" Target="../media/image10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46.png"/><Relationship Id="rId4" Type="http://schemas.openxmlformats.org/officeDocument/2006/relationships/image" Target="../media/image1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drive.google.com/file/d/1i9uMXhlIInCso_LL841ztaq2LBhaKm5A/view" TargetMode="External"/><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1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allstateconveyor.com/gravity-roller-skate-wheel-conveyor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54.png"/><Relationship Id="rId4" Type="http://schemas.openxmlformats.org/officeDocument/2006/relationships/image" Target="../media/image1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7.png"/><Relationship Id="rId4" Type="http://schemas.openxmlformats.org/officeDocument/2006/relationships/image" Target="../media/image1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1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8.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31.jpg"/><Relationship Id="rId4" Type="http://schemas.openxmlformats.org/officeDocument/2006/relationships/image" Target="../media/image8.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4.jpg"/><Relationship Id="rId4" Type="http://schemas.openxmlformats.org/officeDocument/2006/relationships/image" Target="../media/image7.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3.jpg"/><Relationship Id="rId6" Type="http://schemas.openxmlformats.org/officeDocument/2006/relationships/image" Target="../media/image1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8.jpg"/><Relationship Id="rId4" Type="http://schemas.openxmlformats.org/officeDocument/2006/relationships/image" Target="../media/image13.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7.jpg"/><Relationship Id="rId4" Type="http://schemas.openxmlformats.org/officeDocument/2006/relationships/image" Target="../media/image21.jpg"/><Relationship Id="rId5" Type="http://schemas.openxmlformats.org/officeDocument/2006/relationships/image" Target="../media/image26.jpg"/><Relationship Id="rId6" Type="http://schemas.openxmlformats.org/officeDocument/2006/relationships/image" Target="../media/image19.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22.jpg"/><Relationship Id="rId4" Type="http://schemas.openxmlformats.org/officeDocument/2006/relationships/image" Target="../media/image34.jpg"/><Relationship Id="rId5" Type="http://schemas.openxmlformats.org/officeDocument/2006/relationships/image" Target="../media/image20.jpg"/><Relationship Id="rId6" Type="http://schemas.openxmlformats.org/officeDocument/2006/relationships/image" Target="../media/image23.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25.jpg"/><Relationship Id="rId4" Type="http://schemas.openxmlformats.org/officeDocument/2006/relationships/image" Target="../media/image24.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28.jpg"/><Relationship Id="rId4" Type="http://schemas.openxmlformats.org/officeDocument/2006/relationships/image" Target="../media/image33.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9.jpg"/><Relationship Id="rId4" Type="http://schemas.openxmlformats.org/officeDocument/2006/relationships/image" Target="../media/image32.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35.jpg"/><Relationship Id="rId4" Type="http://schemas.openxmlformats.org/officeDocument/2006/relationships/image" Target="../media/image4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2.jpg"/><Relationship Id="rId5" Type="http://schemas.openxmlformats.org/officeDocument/2006/relationships/image" Target="../media/image5.jpg"/><Relationship Id="rId6" Type="http://schemas.openxmlformats.org/officeDocument/2006/relationships/image" Target="../media/image14.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40.jpg"/><Relationship Id="rId4" Type="http://schemas.openxmlformats.org/officeDocument/2006/relationships/image" Target="../media/image36.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1.jpg"/><Relationship Id="rId4" Type="http://schemas.openxmlformats.org/officeDocument/2006/relationships/image" Target="../media/image37.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44.jpg"/><Relationship Id="rId4" Type="http://schemas.openxmlformats.org/officeDocument/2006/relationships/image" Target="../media/image39.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4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hyperlink" Target="http://www.youtube.com/watch?v=nw2tGCOJU6k" TargetMode="External"/><Relationship Id="rId4" Type="http://schemas.openxmlformats.org/officeDocument/2006/relationships/image" Target="../media/image47.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55.png"/><Relationship Id="rId4"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1.pn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7.jpg"/><Relationship Id="rId5" Type="http://schemas.openxmlformats.org/officeDocument/2006/relationships/image" Target="../media/image26.jpg"/><Relationship Id="rId6" Type="http://schemas.openxmlformats.org/officeDocument/2006/relationships/image" Target="../media/image19.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0.png"/><Relationship Id="rId4" Type="http://schemas.openxmlformats.org/officeDocument/2006/relationships/image" Target="../media/image8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hyperlink" Target="http://www.youtube.com/watch?v=GnRjyFgl60c" TargetMode="External"/><Relationship Id="rId4" Type="http://schemas.openxmlformats.org/officeDocument/2006/relationships/image" Target="../media/image38.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19.jpg"/><Relationship Id="rId4" Type="http://schemas.openxmlformats.org/officeDocument/2006/relationships/image" Target="../media/image120.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hyperlink" Target="https://npm-ht.co.jp/_assets/wp-content/uploads/2019/12/RBE_Series_Motors_Brochure_01210.pdf" TargetMode="External"/><Relationship Id="rId4" Type="http://schemas.openxmlformats.org/officeDocument/2006/relationships/hyperlink" Target="https://npm-ht.co.jp/_assets/wp-content/uploads/2019/12/RBE_Series_Motors_Brochure_01210.pdf"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5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3.png"/><Relationship Id="rId4" Type="http://schemas.openxmlformats.org/officeDocument/2006/relationships/image" Target="../media/image7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23.jpg"/><Relationship Id="rId4" Type="http://schemas.openxmlformats.org/officeDocument/2006/relationships/image" Target="../media/image124.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26.jpg"/><Relationship Id="rId4" Type="http://schemas.openxmlformats.org/officeDocument/2006/relationships/image" Target="../media/image1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34.jpg"/><Relationship Id="rId5" Type="http://schemas.openxmlformats.org/officeDocument/2006/relationships/image" Target="../media/image23.jpg"/><Relationship Id="rId6" Type="http://schemas.openxmlformats.org/officeDocument/2006/relationships/image" Target="../media/image20.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53.jpg"/><Relationship Id="rId4" Type="http://schemas.openxmlformats.org/officeDocument/2006/relationships/image" Target="../media/image57.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hyperlink" Target="https://npm-ht.co.jp/_assets/wp-content/uploads/2019/12/RBE_Series_Motors_Brochure_01210.pdf" TargetMode="External"/><Relationship Id="rId4" Type="http://schemas.openxmlformats.org/officeDocument/2006/relationships/hyperlink" Target="https://npm-ht.co.jp/_assets/wp-content/uploads/2019/12/RBE_Series_Motors_Brochure_01210.pdf" TargetMode="External"/><Relationship Id="rId5" Type="http://schemas.openxmlformats.org/officeDocument/2006/relationships/hyperlink" Target="https://npm-ht.co.jp/_assets/wp-content/uploads/2019/12/RBE_Series_Motors_Brochure_01210.pdf"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hyperlink" Target="https://velodynelidar.com/products/puck-lite" TargetMode="External"/><Relationship Id="rId4" Type="http://schemas.openxmlformats.org/officeDocument/2006/relationships/image" Target="../media/image8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54.png"/><Relationship Id="rId4" Type="http://schemas.openxmlformats.org/officeDocument/2006/relationships/image" Target="../media/image5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69.png"/><Relationship Id="rId4" Type="http://schemas.openxmlformats.org/officeDocument/2006/relationships/image" Target="../media/image63.png"/><Relationship Id="rId5" Type="http://schemas.openxmlformats.org/officeDocument/2006/relationships/image" Target="../media/image8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hyperlink" Target="http://www.youtube.com/watch?v=CZCZPyoeBFo" TargetMode="External"/><Relationship Id="rId4" Type="http://schemas.openxmlformats.org/officeDocument/2006/relationships/image" Target="../media/image82.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9.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 Id="rId3" Type="http://schemas.openxmlformats.org/officeDocument/2006/relationships/image" Target="../media/image5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 Id="rId3" Type="http://schemas.openxmlformats.org/officeDocument/2006/relationships/image" Target="../media/image12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image" Target="../media/image10.png"/><Relationship Id="rId4" Type="http://schemas.openxmlformats.org/officeDocument/2006/relationships/image" Target="../media/image17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6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6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hyperlink" Target="http://www.youtube.com/watch?v=2NqaSqYTE7E" TargetMode="External"/><Relationship Id="rId4" Type="http://schemas.openxmlformats.org/officeDocument/2006/relationships/image" Target="../media/image6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3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image" Target="../media/image6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 Id="rId3" Type="http://schemas.openxmlformats.org/officeDocument/2006/relationships/image" Target="../media/image74.png"/><Relationship Id="rId4" Type="http://schemas.openxmlformats.org/officeDocument/2006/relationships/image" Target="../media/image8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 Id="rId3" Type="http://schemas.openxmlformats.org/officeDocument/2006/relationships/image" Target="../media/image8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 Id="rId3" Type="http://schemas.openxmlformats.org/officeDocument/2006/relationships/image" Target="../media/image7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28.png"/><Relationship Id="rId4" Type="http://schemas.openxmlformats.org/officeDocument/2006/relationships/image" Target="../media/image174.png"/><Relationship Id="rId5" Type="http://schemas.openxmlformats.org/officeDocument/2006/relationships/image" Target="../media/image16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hyperlink" Target="http://drive.google.com/file/d/1Rr9p7JLaYZRwjFadI867yhcJ03Q3blHs/view" TargetMode="External"/><Relationship Id="rId4" Type="http://schemas.openxmlformats.org/officeDocument/2006/relationships/image" Target="../media/image10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30.png"/><Relationship Id="rId4" Type="http://schemas.openxmlformats.org/officeDocument/2006/relationships/image" Target="../media/image13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1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13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13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13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4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4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13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44.png"/><Relationship Id="rId4" Type="http://schemas.openxmlformats.org/officeDocument/2006/relationships/image" Target="../media/image16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24.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4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05.png"/><Relationship Id="rId4" Type="http://schemas.openxmlformats.org/officeDocument/2006/relationships/image" Target="../media/image14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97.png"/><Relationship Id="rId4" Type="http://schemas.openxmlformats.org/officeDocument/2006/relationships/image" Target="../media/image10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6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4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39.png"/><Relationship Id="rId4" Type="http://schemas.openxmlformats.org/officeDocument/2006/relationships/image" Target="../media/image14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42.png"/><Relationship Id="rId4" Type="http://schemas.openxmlformats.org/officeDocument/2006/relationships/image" Target="../media/image14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4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28.png"/><Relationship Id="rId4" Type="http://schemas.openxmlformats.org/officeDocument/2006/relationships/image" Target="../media/image174.png"/><Relationship Id="rId5" Type="http://schemas.openxmlformats.org/officeDocument/2006/relationships/image" Target="../media/image1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33.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30.png"/><Relationship Id="rId4" Type="http://schemas.openxmlformats.org/officeDocument/2006/relationships/image" Target="../media/image13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4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4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9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9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 Id="rId3" Type="http://schemas.openxmlformats.org/officeDocument/2006/relationships/image" Target="../media/image10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9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92.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 Id="rId3" Type="http://schemas.openxmlformats.org/officeDocument/2006/relationships/image" Target="../media/image9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32.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 Id="rId3" Type="http://schemas.openxmlformats.org/officeDocument/2006/relationships/image" Target="../media/image10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 Id="rId3" Type="http://schemas.openxmlformats.org/officeDocument/2006/relationships/image" Target="../media/image9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 Id="rId3" Type="http://schemas.openxmlformats.org/officeDocument/2006/relationships/image" Target="../media/image10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 Id="rId3" Type="http://schemas.openxmlformats.org/officeDocument/2006/relationships/image" Target="../media/image9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9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 Id="rId3" Type="http://schemas.openxmlformats.org/officeDocument/2006/relationships/image" Target="../media/image99.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6.xml"/><Relationship Id="rId3" Type="http://schemas.openxmlformats.org/officeDocument/2006/relationships/image" Target="../media/image10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 Id="rId3" Type="http://schemas.openxmlformats.org/officeDocument/2006/relationships/image" Target="../media/image10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 Id="rId3" Type="http://schemas.openxmlformats.org/officeDocument/2006/relationships/image" Target="../media/image10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jpg"/><Relationship Id="rId4" Type="http://schemas.openxmlformats.org/officeDocument/2006/relationships/image" Target="../media/image43.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64.png"/><Relationship Id="rId4" Type="http://schemas.openxmlformats.org/officeDocument/2006/relationships/image" Target="../media/image16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6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6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5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50.png"/><Relationship Id="rId4" Type="http://schemas.openxmlformats.org/officeDocument/2006/relationships/image" Target="../media/image15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29.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2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2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2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jpg"/><Relationship Id="rId4" Type="http://schemas.openxmlformats.org/officeDocument/2006/relationships/image" Target="../media/image36.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12.png"/><Relationship Id="rId4" Type="http://schemas.openxmlformats.org/officeDocument/2006/relationships/image" Target="../media/image110.png"/><Relationship Id="rId5" Type="http://schemas.openxmlformats.org/officeDocument/2006/relationships/image" Target="../media/image10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58.png"/><Relationship Id="rId4" Type="http://schemas.openxmlformats.org/officeDocument/2006/relationships/image" Target="../media/image157.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46.png"/><Relationship Id="rId4" Type="http://schemas.openxmlformats.org/officeDocument/2006/relationships/image" Target="../media/image156.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hyperlink" Target="http://drive.google.com/file/d/1i9uMXhlIInCso_LL841ztaq2LBhaKm5A/view" TargetMode="External"/><Relationship Id="rId4" Type="http://schemas.openxmlformats.org/officeDocument/2006/relationships/image" Target="../media/image10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 Id="rId3" Type="http://schemas.openxmlformats.org/officeDocument/2006/relationships/image" Target="../media/image111.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31.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1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1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hyperlink" Target="http://allstateconveyor.com/gravity-roller-skate-wheel-conveyors/" TargetMode="Externa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11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11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54.png"/><Relationship Id="rId4" Type="http://schemas.openxmlformats.org/officeDocument/2006/relationships/image" Target="../media/image15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17.png"/><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172.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73.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71.jpg"/><Relationship Id="rId4" Type="http://schemas.openxmlformats.org/officeDocument/2006/relationships/image" Target="../media/image159.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63.png"/><Relationship Id="rId4" Type="http://schemas.openxmlformats.org/officeDocument/2006/relationships/image" Target="../media/image16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65.png"/><Relationship Id="rId4" Type="http://schemas.openxmlformats.org/officeDocument/2006/relationships/image" Target="../media/image16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66.png"/><Relationship Id="rId4" Type="http://schemas.openxmlformats.org/officeDocument/2006/relationships/image" Target="../media/image167.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en.wikipedia.org/wiki/Moon" TargetMode="External"/><Relationship Id="rId4" Type="http://schemas.openxmlformats.org/officeDocument/2006/relationships/hyperlink" Target="https://nasa3d.arc.nasa.gov/detail/nmss-z2" TargetMode="External"/><Relationship Id="rId5" Type="http://schemas.openxmlformats.org/officeDocument/2006/relationships/hyperlink" Target="http://8020.net" TargetMode="External"/><Relationship Id="rId6" Type="http://schemas.openxmlformats.org/officeDocument/2006/relationships/hyperlink" Target="https://www.3dcontentcentral.com" TargetMode="External"/><Relationship Id="rId7" Type="http://schemas.openxmlformats.org/officeDocument/2006/relationships/hyperlink" Target="https://velodynelidar.com/products/puck-lite/" TargetMode="External"/><Relationship Id="rId8" Type="http://schemas.openxmlformats.org/officeDocument/2006/relationships/hyperlink" Target="http://www.clker.com/clipart-transparent-green-checkmark.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jpg"/><Relationship Id="rId4"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jpg"/><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GnRjyFgl60c" TargetMode="External"/><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jpg"/><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youtube.com/watch?v=nw2tGCOJU6k" TargetMode="Externa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1.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0.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8.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3.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jpg"/><Relationship Id="rId4" Type="http://schemas.openxmlformats.org/officeDocument/2006/relationships/image" Target="../media/image4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jpg"/><Relationship Id="rId4" Type="http://schemas.openxmlformats.org/officeDocument/2006/relationships/image" Target="../media/image4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jpg"/><Relationship Id="rId4" Type="http://schemas.openxmlformats.org/officeDocument/2006/relationships/image" Target="../media/image5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npm-ht.co.jp/_assets/wp-content/uploads/2019/12/RBE_Series_Motors_Brochure_01210.pdf" TargetMode="External"/><Relationship Id="rId4" Type="http://schemas.openxmlformats.org/officeDocument/2006/relationships/hyperlink" Target="https://npm-ht.co.jp/_assets/wp-content/uploads/2019/12/RBE_Series_Motors_Brochure_01210.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velodynelidar.com/products/puck-lite" TargetMode="External"/><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63.png"/><Relationship Id="rId5"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0.png"/><Relationship Id="rId4" Type="http://schemas.openxmlformats.org/officeDocument/2006/relationships/image" Target="../media/image1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7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www.youtube.com/watch?v=2NqaSqYTE7E" TargetMode="External"/><Relationship Id="rId4" Type="http://schemas.openxmlformats.org/officeDocument/2006/relationships/image" Target="../media/image6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4.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www.youtube.com/watch?v=CZCZPyoeBFo" TargetMode="External"/><Relationship Id="rId4" Type="http://schemas.openxmlformats.org/officeDocument/2006/relationships/image" Target="../media/image8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9.png"/><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05.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7.png"/><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0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9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9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0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0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9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jpg"/><Relationship Id="rId4"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9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0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0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2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IN CLASS PRESENTATION</a:t>
            </a:r>
            <a:endParaRPr>
              <a:solidFill>
                <a:srgbClr val="FF0000"/>
              </a:solidFill>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Trade Study - Drawbar Pull - No Grousers - 20 Slope</a:t>
            </a:r>
            <a:endParaRPr/>
          </a:p>
          <a:p>
            <a:pPr indent="0" lvl="0" marL="0" rtl="0" algn="l">
              <a:spcBef>
                <a:spcPts val="0"/>
              </a:spcBef>
              <a:spcAft>
                <a:spcPts val="0"/>
              </a:spcAft>
              <a:buNone/>
            </a:pPr>
            <a:r>
              <a:t/>
            </a:r>
            <a:endParaRPr/>
          </a:p>
        </p:txBody>
      </p:sp>
      <p:sp>
        <p:nvSpPr>
          <p:cNvPr id="129" name="Google Shape;129;p22"/>
          <p:cNvSpPr txBox="1"/>
          <p:nvPr/>
        </p:nvSpPr>
        <p:spPr>
          <a:xfrm>
            <a:off x="1587113"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4 Wheels</a:t>
            </a:r>
            <a:endParaRPr b="1" sz="2000">
              <a:solidFill>
                <a:schemeClr val="dk1"/>
              </a:solidFill>
            </a:endParaRPr>
          </a:p>
        </p:txBody>
      </p:sp>
      <p:sp>
        <p:nvSpPr>
          <p:cNvPr id="130" name="Google Shape;130;p22"/>
          <p:cNvSpPr txBox="1"/>
          <p:nvPr/>
        </p:nvSpPr>
        <p:spPr>
          <a:xfrm>
            <a:off x="5997025"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6 Wheels</a:t>
            </a:r>
            <a:endParaRPr b="1" sz="2000">
              <a:solidFill>
                <a:schemeClr val="dk1"/>
              </a:solidFill>
            </a:endParaRPr>
          </a:p>
        </p:txBody>
      </p:sp>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 name="Google Shape;132;p22"/>
          <p:cNvPicPr preferRelativeResize="0"/>
          <p:nvPr/>
        </p:nvPicPr>
        <p:blipFill>
          <a:blip r:embed="rId3">
            <a:alphaModFix/>
          </a:blip>
          <a:stretch>
            <a:fillRect/>
          </a:stretch>
        </p:blipFill>
        <p:spPr>
          <a:xfrm>
            <a:off x="342825" y="812375"/>
            <a:ext cx="4073752" cy="3523374"/>
          </a:xfrm>
          <a:prstGeom prst="rect">
            <a:avLst/>
          </a:prstGeom>
          <a:noFill/>
          <a:ln>
            <a:noFill/>
          </a:ln>
        </p:spPr>
      </p:pic>
      <p:pic>
        <p:nvPicPr>
          <p:cNvPr id="133" name="Google Shape;133;p22"/>
          <p:cNvPicPr preferRelativeResize="0"/>
          <p:nvPr/>
        </p:nvPicPr>
        <p:blipFill>
          <a:blip r:embed="rId4">
            <a:alphaModFix/>
          </a:blip>
          <a:stretch>
            <a:fillRect/>
          </a:stretch>
        </p:blipFill>
        <p:spPr>
          <a:xfrm>
            <a:off x="4579682" y="812375"/>
            <a:ext cx="4283742" cy="3523375"/>
          </a:xfrm>
          <a:prstGeom prst="rect">
            <a:avLst/>
          </a:prstGeom>
          <a:noFill/>
          <a:ln>
            <a:noFill/>
          </a:ln>
        </p:spPr>
      </p:pic>
      <p:cxnSp>
        <p:nvCxnSpPr>
          <p:cNvPr id="134" name="Google Shape;134;p22"/>
          <p:cNvCxnSpPr/>
          <p:nvPr/>
        </p:nvCxnSpPr>
        <p:spPr>
          <a:xfrm flipH="1">
            <a:off x="6830275" y="2610625"/>
            <a:ext cx="1800" cy="1345500"/>
          </a:xfrm>
          <a:prstGeom prst="straightConnector1">
            <a:avLst/>
          </a:prstGeom>
          <a:noFill/>
          <a:ln cap="flat" cmpd="sng" w="9525">
            <a:solidFill>
              <a:schemeClr val="dk2"/>
            </a:solidFill>
            <a:prstDash val="solid"/>
            <a:round/>
            <a:headEnd len="med" w="med" type="none"/>
            <a:tailEnd len="med" w="med" type="none"/>
          </a:ln>
        </p:spPr>
      </p:cxnSp>
      <p:cxnSp>
        <p:nvCxnSpPr>
          <p:cNvPr id="135" name="Google Shape;135;p22"/>
          <p:cNvCxnSpPr/>
          <p:nvPr/>
        </p:nvCxnSpPr>
        <p:spPr>
          <a:xfrm rot="10800000">
            <a:off x="5143550" y="2588425"/>
            <a:ext cx="1707300" cy="22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22"/>
          <p:cNvCxnSpPr/>
          <p:nvPr/>
        </p:nvCxnSpPr>
        <p:spPr>
          <a:xfrm>
            <a:off x="2550100" y="2716525"/>
            <a:ext cx="9900" cy="123960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22"/>
          <p:cNvCxnSpPr/>
          <p:nvPr/>
        </p:nvCxnSpPr>
        <p:spPr>
          <a:xfrm rot="10800000">
            <a:off x="788625" y="2666125"/>
            <a:ext cx="1779000" cy="5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Wheeled Horsebot</a:t>
            </a:r>
            <a:endParaRPr/>
          </a:p>
        </p:txBody>
      </p:sp>
      <p:sp>
        <p:nvSpPr>
          <p:cNvPr id="981" name="Google Shape;981;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the Horsebot shown in previous slides, this concept includes wheels (mounted on either the ankles or knees) for a reconfigurable driving configuration. Obstacle avoidance would be done at slow speeds with a walking gait, while normal (higher speed) travel on smooth ground would be done with the wheels. This reduces the need for high speed/torque motors for a gallop/trot gait, but requires an additional motor for each wheel. The leg motors act as electromechanical suspension in driving mode.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increased weight from the extra motors makes this concept impractical for this mission</a:t>
            </a:r>
            <a:endParaRPr/>
          </a:p>
        </p:txBody>
      </p:sp>
      <p:sp>
        <p:nvSpPr>
          <p:cNvPr id="982" name="Google Shape;982;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Strandbeest Locomotion</a:t>
            </a:r>
            <a:endParaRPr/>
          </a:p>
        </p:txBody>
      </p:sp>
      <p:sp>
        <p:nvSpPr>
          <p:cNvPr id="988" name="Google Shape;988;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Locomotion inspired by Theo Jansen’s Strandbeests and other similar designs</a:t>
            </a:r>
            <a:endParaRPr/>
          </a:p>
        </p:txBody>
      </p:sp>
      <p:sp>
        <p:nvSpPr>
          <p:cNvPr id="989" name="Google Shape;989;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0" name="Google Shape;990;p113"/>
          <p:cNvPicPr preferRelativeResize="0"/>
          <p:nvPr/>
        </p:nvPicPr>
        <p:blipFill>
          <a:blip r:embed="rId3">
            <a:alphaModFix/>
          </a:blip>
          <a:stretch>
            <a:fillRect/>
          </a:stretch>
        </p:blipFill>
        <p:spPr>
          <a:xfrm>
            <a:off x="5280388" y="1857050"/>
            <a:ext cx="3651426" cy="2738575"/>
          </a:xfrm>
          <a:prstGeom prst="rect">
            <a:avLst/>
          </a:prstGeom>
          <a:noFill/>
          <a:ln>
            <a:noFill/>
          </a:ln>
        </p:spPr>
      </p:pic>
      <p:sp>
        <p:nvSpPr>
          <p:cNvPr id="991" name="Google Shape;991;p113"/>
          <p:cNvSpPr txBox="1"/>
          <p:nvPr/>
        </p:nvSpPr>
        <p:spPr>
          <a:xfrm>
            <a:off x="5948525" y="4530825"/>
            <a:ext cx="27996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https://www.hackster.io/fx4u/strandbeest-a-robotic-project-7e1e23</a:t>
            </a:r>
            <a:endParaRPr sz="600">
              <a:solidFill>
                <a:schemeClr val="dk1"/>
              </a:solidFill>
            </a:endParaRPr>
          </a:p>
        </p:txBody>
      </p:sp>
      <p:pic>
        <p:nvPicPr>
          <p:cNvPr id="992" name="Google Shape;992;p113"/>
          <p:cNvPicPr preferRelativeResize="0"/>
          <p:nvPr/>
        </p:nvPicPr>
        <p:blipFill>
          <a:blip r:embed="rId4">
            <a:alphaModFix/>
          </a:blip>
          <a:stretch>
            <a:fillRect/>
          </a:stretch>
        </p:blipFill>
        <p:spPr>
          <a:xfrm>
            <a:off x="162650" y="1789450"/>
            <a:ext cx="2701350" cy="2873774"/>
          </a:xfrm>
          <a:prstGeom prst="rect">
            <a:avLst/>
          </a:prstGeom>
          <a:noFill/>
          <a:ln>
            <a:noFill/>
          </a:ln>
        </p:spPr>
      </p:pic>
      <p:pic>
        <p:nvPicPr>
          <p:cNvPr id="993" name="Google Shape;993;p113"/>
          <p:cNvPicPr preferRelativeResize="0"/>
          <p:nvPr/>
        </p:nvPicPr>
        <p:blipFill>
          <a:blip r:embed="rId5">
            <a:alphaModFix/>
          </a:blip>
          <a:stretch>
            <a:fillRect/>
          </a:stretch>
        </p:blipFill>
        <p:spPr>
          <a:xfrm>
            <a:off x="3081600" y="1997125"/>
            <a:ext cx="1981200" cy="2286000"/>
          </a:xfrm>
          <a:prstGeom prst="rect">
            <a:avLst/>
          </a:prstGeom>
          <a:noFill/>
          <a:ln>
            <a:noFill/>
          </a:ln>
        </p:spPr>
      </p:pic>
      <p:sp>
        <p:nvSpPr>
          <p:cNvPr id="994" name="Google Shape;994;p113"/>
          <p:cNvSpPr txBox="1"/>
          <p:nvPr/>
        </p:nvSpPr>
        <p:spPr>
          <a:xfrm>
            <a:off x="3014250" y="4283125"/>
            <a:ext cx="21159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https://www.newmobility.com/2013/07/walking-wheelchair-with-12-legs/</a:t>
            </a:r>
            <a:endParaRPr sz="600">
              <a:solidFill>
                <a:schemeClr val="dk1"/>
              </a:solidFill>
            </a:endParaRPr>
          </a:p>
        </p:txBody>
      </p:sp>
      <p:sp>
        <p:nvSpPr>
          <p:cNvPr id="995" name="Google Shape;995;p113"/>
          <p:cNvSpPr txBox="1"/>
          <p:nvPr/>
        </p:nvSpPr>
        <p:spPr>
          <a:xfrm>
            <a:off x="384700" y="4663225"/>
            <a:ext cx="2058300" cy="2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https://www.newmobility.com/2018/09/spider-chair/</a:t>
            </a:r>
            <a:endParaRPr sz="6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Strandbeest Locomotion - Pros</a:t>
            </a:r>
            <a:endParaRPr/>
          </a:p>
        </p:txBody>
      </p:sp>
      <p:sp>
        <p:nvSpPr>
          <p:cNvPr id="1001" name="Google Shape;1001;p114"/>
          <p:cNvSpPr txBox="1"/>
          <p:nvPr>
            <p:ph idx="1" type="body"/>
          </p:nvPr>
        </p:nvSpPr>
        <p:spPr>
          <a:xfrm>
            <a:off x="311700" y="1152475"/>
            <a:ext cx="7767000" cy="129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Legs can be actuated with very few motors</a:t>
            </a:r>
            <a:endParaRPr/>
          </a:p>
          <a:p>
            <a:pPr indent="-342900" lvl="0" marL="457200" rtl="0" algn="l">
              <a:spcBef>
                <a:spcPts val="0"/>
              </a:spcBef>
              <a:spcAft>
                <a:spcPts val="0"/>
              </a:spcAft>
              <a:buSzPts val="1800"/>
              <a:buChar char="●"/>
            </a:pPr>
            <a:r>
              <a:rPr lang="en"/>
              <a:t>Chair centric design is compact and relatively lightweight</a:t>
            </a:r>
            <a:r>
              <a:rPr lang="en" sz="800"/>
              <a:t> (center photo on previous slide is 96 kg)</a:t>
            </a:r>
            <a:endParaRPr sz="800"/>
          </a:p>
          <a:p>
            <a:pPr indent="-342900" lvl="0" marL="457200" rtl="0" algn="l">
              <a:spcBef>
                <a:spcPts val="0"/>
              </a:spcBef>
              <a:spcAft>
                <a:spcPts val="0"/>
              </a:spcAft>
              <a:buSzPts val="1800"/>
              <a:buChar char="●"/>
            </a:pPr>
            <a:r>
              <a:rPr lang="en"/>
              <a:t>Novel and interesting design</a:t>
            </a:r>
            <a:endParaRPr/>
          </a:p>
        </p:txBody>
      </p:sp>
      <p:sp>
        <p:nvSpPr>
          <p:cNvPr id="1002" name="Google Shape;1002;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3" name="Google Shape;1003;p114"/>
          <p:cNvSpPr txBox="1"/>
          <p:nvPr/>
        </p:nvSpPr>
        <p:spPr>
          <a:xfrm>
            <a:off x="311700" y="3488250"/>
            <a:ext cx="7530000" cy="249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Char char="●"/>
            </a:pPr>
            <a:r>
              <a:rPr lang="en" sz="1800">
                <a:solidFill>
                  <a:schemeClr val="lt2"/>
                </a:solidFill>
              </a:rPr>
              <a:t>Very high mechanical complexity (</a:t>
            </a:r>
            <a:r>
              <a:rPr i="1" lang="en" sz="1800">
                <a:solidFill>
                  <a:schemeClr val="lt2"/>
                </a:solidFill>
              </a:rPr>
              <a:t>many</a:t>
            </a:r>
            <a:r>
              <a:rPr lang="en" sz="1800">
                <a:solidFill>
                  <a:schemeClr val="lt2"/>
                </a:solidFill>
              </a:rPr>
              <a:t> ways to fail)</a:t>
            </a:r>
            <a:endParaRPr sz="1800">
              <a:solidFill>
                <a:schemeClr val="lt2"/>
              </a:solidFill>
            </a:endParaRPr>
          </a:p>
          <a:p>
            <a:pPr indent="-342900" lvl="0" marL="457200" rtl="0" algn="l">
              <a:lnSpc>
                <a:spcPct val="115000"/>
              </a:lnSpc>
              <a:spcBef>
                <a:spcPts val="0"/>
              </a:spcBef>
              <a:spcAft>
                <a:spcPts val="0"/>
              </a:spcAft>
              <a:buClr>
                <a:schemeClr val="lt2"/>
              </a:buClr>
              <a:buSzPts val="1800"/>
              <a:buChar char="●"/>
            </a:pPr>
            <a:r>
              <a:rPr lang="en" sz="1800">
                <a:solidFill>
                  <a:schemeClr val="lt2"/>
                </a:solidFill>
              </a:rPr>
              <a:t>Well tested on sand, but not well tested on rugged/uneven terrain</a:t>
            </a:r>
            <a:endParaRPr sz="1800">
              <a:solidFill>
                <a:schemeClr val="lt2"/>
              </a:solidFill>
            </a:endParaRPr>
          </a:p>
          <a:p>
            <a:pPr indent="-342900" lvl="0" marL="457200" rtl="0" algn="l">
              <a:lnSpc>
                <a:spcPct val="115000"/>
              </a:lnSpc>
              <a:spcBef>
                <a:spcPts val="0"/>
              </a:spcBef>
              <a:spcAft>
                <a:spcPts val="0"/>
              </a:spcAft>
              <a:buClr>
                <a:schemeClr val="lt2"/>
              </a:buClr>
              <a:buSzPts val="1800"/>
              <a:buChar char="●"/>
            </a:pPr>
            <a:r>
              <a:rPr lang="en" sz="1800">
                <a:solidFill>
                  <a:schemeClr val="lt2"/>
                </a:solidFill>
              </a:rPr>
              <a:t>Largely incompatible with stair climbing (due to leg lengths)</a:t>
            </a:r>
            <a:endParaRPr sz="1800">
              <a:solidFill>
                <a:schemeClr val="lt2"/>
              </a:solidFill>
            </a:endParaRPr>
          </a:p>
        </p:txBody>
      </p:sp>
      <p:sp>
        <p:nvSpPr>
          <p:cNvPr id="1004" name="Google Shape;1004;p114"/>
          <p:cNvSpPr txBox="1"/>
          <p:nvPr>
            <p:ph type="title"/>
          </p:nvPr>
        </p:nvSpPr>
        <p:spPr>
          <a:xfrm>
            <a:off x="311700" y="2834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Strandbeest Locomotion - Cons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- 6 Wheel w/ Extension</a:t>
            </a:r>
            <a:endParaRPr/>
          </a:p>
        </p:txBody>
      </p:sp>
      <p:sp>
        <p:nvSpPr>
          <p:cNvPr id="1010" name="Google Shape;1010;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(wheels not shown)</a:t>
            </a:r>
            <a:endParaRPr/>
          </a:p>
        </p:txBody>
      </p:sp>
      <p:sp>
        <p:nvSpPr>
          <p:cNvPr id="1011" name="Google Shape;1011;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12" name="Google Shape;1012;p115"/>
          <p:cNvPicPr preferRelativeResize="0"/>
          <p:nvPr/>
        </p:nvPicPr>
        <p:blipFill>
          <a:blip r:embed="rId3">
            <a:alphaModFix/>
          </a:blip>
          <a:stretch>
            <a:fillRect/>
          </a:stretch>
        </p:blipFill>
        <p:spPr>
          <a:xfrm>
            <a:off x="165450" y="1446375"/>
            <a:ext cx="5596076" cy="3610448"/>
          </a:xfrm>
          <a:prstGeom prst="rect">
            <a:avLst/>
          </a:prstGeom>
          <a:noFill/>
          <a:ln>
            <a:noFill/>
          </a:ln>
        </p:spPr>
      </p:pic>
      <p:pic>
        <p:nvPicPr>
          <p:cNvPr id="1013" name="Google Shape;1013;p115"/>
          <p:cNvPicPr preferRelativeResize="0"/>
          <p:nvPr/>
        </p:nvPicPr>
        <p:blipFill>
          <a:blip r:embed="rId4">
            <a:alphaModFix/>
          </a:blip>
          <a:stretch>
            <a:fillRect/>
          </a:stretch>
        </p:blipFill>
        <p:spPr>
          <a:xfrm>
            <a:off x="3856100" y="445025"/>
            <a:ext cx="5233474" cy="31892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- 6 Wheels w/ Extension</a:t>
            </a:r>
            <a:endParaRPr/>
          </a:p>
        </p:txBody>
      </p:sp>
      <p:sp>
        <p:nvSpPr>
          <p:cNvPr id="1019" name="Google Shape;1019;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concept involves a 6 wheel rover with two possible configurations. In the normal driving mode, the rear 4 wheels are close together and act as tandem wheels. In the contingency configuration, the chassis extends to provide a wider base so the shifted center of mass (due to the second astronaut) is still centered (front/back) on the rover. In its original implementation, this extension would be actuated via a hand crank which turned a pinion to move the rack (the extender). Subsequent iterations on this design used two extending beams (as shown on the previous slide) for improved stability, as well as an additional pivot (orange, on the previous slide), allowing for the rear wheels to not be coplanar with the rest of the rover (ex: exiting a hill)</a:t>
            </a:r>
            <a:endParaRPr/>
          </a:p>
        </p:txBody>
      </p:sp>
      <p:sp>
        <p:nvSpPr>
          <p:cNvPr id="1020" name="Google Shape;1020;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4" name="Shape 1024"/>
        <p:cNvGrpSpPr/>
        <p:nvPr/>
      </p:nvGrpSpPr>
      <p:grpSpPr>
        <a:xfrm>
          <a:off x="0" y="0"/>
          <a:ext cx="0" cy="0"/>
          <a:chOff x="0" y="0"/>
          <a:chExt cx="0" cy="0"/>
        </a:xfrm>
      </p:grpSpPr>
      <p:sp>
        <p:nvSpPr>
          <p:cNvPr id="1025" name="Google Shape;1025;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Crank Actuated Extension</a:t>
            </a:r>
            <a:endParaRPr/>
          </a:p>
        </p:txBody>
      </p:sp>
      <p:sp>
        <p:nvSpPr>
          <p:cNvPr id="1026" name="Google Shape;1026;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7" name="Google Shape;1027;p117" title="Rack 2.mp4">
            <a:hlinkClick r:id="rId3"/>
          </p:cNvPr>
          <p:cNvPicPr preferRelativeResize="0"/>
          <p:nvPr/>
        </p:nvPicPr>
        <p:blipFill>
          <a:blip r:embed="rId4">
            <a:alphaModFix/>
          </a:blip>
          <a:stretch>
            <a:fillRect/>
          </a:stretch>
        </p:blipFill>
        <p:spPr>
          <a:xfrm>
            <a:off x="1907700" y="1017725"/>
            <a:ext cx="5328600" cy="3996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Structure</a:t>
            </a:r>
            <a:endParaRPr/>
          </a:p>
        </p:txBody>
      </p:sp>
      <p:sp>
        <p:nvSpPr>
          <p:cNvPr id="1033" name="Google Shape;1033;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9" name="Google Shape;1039;p119"/>
          <p:cNvSpPr/>
          <p:nvPr/>
        </p:nvSpPr>
        <p:spPr>
          <a:xfrm>
            <a:off x="1240200" y="3169250"/>
            <a:ext cx="6746400" cy="3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9"/>
          <p:cNvSpPr/>
          <p:nvPr/>
        </p:nvSpPr>
        <p:spPr>
          <a:xfrm>
            <a:off x="1104850" y="3532550"/>
            <a:ext cx="320700" cy="277200"/>
          </a:xfrm>
          <a:prstGeom prst="triangl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9"/>
          <p:cNvSpPr/>
          <p:nvPr/>
        </p:nvSpPr>
        <p:spPr>
          <a:xfrm>
            <a:off x="7818425" y="3532550"/>
            <a:ext cx="320700" cy="277200"/>
          </a:xfrm>
          <a:prstGeom prst="triangl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9"/>
          <p:cNvSpPr/>
          <p:nvPr/>
        </p:nvSpPr>
        <p:spPr>
          <a:xfrm>
            <a:off x="2707725" y="1452400"/>
            <a:ext cx="320700" cy="17169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9"/>
          <p:cNvSpPr/>
          <p:nvPr/>
        </p:nvSpPr>
        <p:spPr>
          <a:xfrm>
            <a:off x="6172750" y="1452400"/>
            <a:ext cx="320700" cy="17169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9"/>
          <p:cNvSpPr txBox="1"/>
          <p:nvPr/>
        </p:nvSpPr>
        <p:spPr>
          <a:xfrm>
            <a:off x="2707725" y="1089100"/>
            <a:ext cx="320700" cy="3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F</a:t>
            </a:r>
            <a:endParaRPr>
              <a:solidFill>
                <a:schemeClr val="dk1"/>
              </a:solidFill>
            </a:endParaRPr>
          </a:p>
        </p:txBody>
      </p:sp>
      <p:sp>
        <p:nvSpPr>
          <p:cNvPr id="1045" name="Google Shape;1045;p119"/>
          <p:cNvSpPr txBox="1"/>
          <p:nvPr/>
        </p:nvSpPr>
        <p:spPr>
          <a:xfrm>
            <a:off x="6172750" y="1089100"/>
            <a:ext cx="320700" cy="3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F</a:t>
            </a:r>
            <a:endParaRPr>
              <a:solidFill>
                <a:schemeClr val="dk1"/>
              </a:solidFill>
            </a:endParaRPr>
          </a:p>
        </p:txBody>
      </p:sp>
      <p:sp>
        <p:nvSpPr>
          <p:cNvPr id="1046" name="Google Shape;1046;p119"/>
          <p:cNvSpPr txBox="1"/>
          <p:nvPr/>
        </p:nvSpPr>
        <p:spPr>
          <a:xfrm>
            <a:off x="166425" y="1252925"/>
            <a:ext cx="208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F=670kg*1.62m/s</a:t>
            </a:r>
            <a:r>
              <a:rPr baseline="30000" lang="en">
                <a:solidFill>
                  <a:schemeClr val="dk1"/>
                </a:solidFill>
              </a:rPr>
              <a:t>2</a:t>
            </a:r>
            <a:r>
              <a:rPr lang="en">
                <a:solidFill>
                  <a:schemeClr val="dk1"/>
                </a:solidFill>
              </a:rPr>
              <a:t>*0.5</a:t>
            </a:r>
            <a:endParaRPr>
              <a:solidFill>
                <a:schemeClr val="dk1"/>
              </a:solidFill>
            </a:endParaRPr>
          </a:p>
        </p:txBody>
      </p:sp>
      <p:cxnSp>
        <p:nvCxnSpPr>
          <p:cNvPr id="1047" name="Google Shape;1047;p119"/>
          <p:cNvCxnSpPr/>
          <p:nvPr/>
        </p:nvCxnSpPr>
        <p:spPr>
          <a:xfrm>
            <a:off x="1275825" y="3967150"/>
            <a:ext cx="6710700" cy="0"/>
          </a:xfrm>
          <a:prstGeom prst="straightConnector1">
            <a:avLst/>
          </a:prstGeom>
          <a:noFill/>
          <a:ln cap="flat" cmpd="sng" w="28575">
            <a:solidFill>
              <a:srgbClr val="FFFFFF"/>
            </a:solidFill>
            <a:prstDash val="solid"/>
            <a:round/>
            <a:headEnd len="med" w="med" type="stealth"/>
            <a:tailEnd len="med" w="med" type="stealth"/>
          </a:ln>
        </p:spPr>
      </p:cxnSp>
      <p:sp>
        <p:nvSpPr>
          <p:cNvPr id="1048" name="Google Shape;1048;p119"/>
          <p:cNvSpPr txBox="1"/>
          <p:nvPr/>
        </p:nvSpPr>
        <p:spPr>
          <a:xfrm>
            <a:off x="4424550" y="3746050"/>
            <a:ext cx="377700" cy="442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L</a:t>
            </a:r>
            <a:endParaRPr>
              <a:solidFill>
                <a:schemeClr val="dk1"/>
              </a:solidFill>
            </a:endParaRPr>
          </a:p>
        </p:txBody>
      </p:sp>
      <p:cxnSp>
        <p:nvCxnSpPr>
          <p:cNvPr id="1049" name="Google Shape;1049;p119"/>
          <p:cNvCxnSpPr/>
          <p:nvPr/>
        </p:nvCxnSpPr>
        <p:spPr>
          <a:xfrm>
            <a:off x="1275825" y="4358975"/>
            <a:ext cx="1567200" cy="0"/>
          </a:xfrm>
          <a:prstGeom prst="straightConnector1">
            <a:avLst/>
          </a:prstGeom>
          <a:noFill/>
          <a:ln cap="flat" cmpd="sng" w="28575">
            <a:solidFill>
              <a:schemeClr val="dk1"/>
            </a:solidFill>
            <a:prstDash val="solid"/>
            <a:round/>
            <a:headEnd len="med" w="med" type="none"/>
            <a:tailEnd len="med" w="med" type="triangle"/>
          </a:ln>
        </p:spPr>
      </p:cxnSp>
      <p:sp>
        <p:nvSpPr>
          <p:cNvPr id="1050" name="Google Shape;1050;p119"/>
          <p:cNvSpPr txBox="1"/>
          <p:nvPr/>
        </p:nvSpPr>
        <p:spPr>
          <a:xfrm>
            <a:off x="1741625" y="4137875"/>
            <a:ext cx="377700" cy="442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x</a:t>
            </a:r>
            <a:endParaRPr>
              <a:solidFill>
                <a:schemeClr val="dk1"/>
              </a:solidFill>
            </a:endParaRPr>
          </a:p>
        </p:txBody>
      </p:sp>
      <p:cxnSp>
        <p:nvCxnSpPr>
          <p:cNvPr id="1051" name="Google Shape;1051;p119"/>
          <p:cNvCxnSpPr>
            <a:stCxn id="1040" idx="3"/>
          </p:cNvCxnSpPr>
          <p:nvPr/>
        </p:nvCxnSpPr>
        <p:spPr>
          <a:xfrm>
            <a:off x="1265200" y="3809750"/>
            <a:ext cx="0" cy="727200"/>
          </a:xfrm>
          <a:prstGeom prst="straightConnector1">
            <a:avLst/>
          </a:prstGeom>
          <a:noFill/>
          <a:ln cap="flat" cmpd="sng" w="9525">
            <a:solidFill>
              <a:srgbClr val="FFFFFF"/>
            </a:solidFill>
            <a:prstDash val="dash"/>
            <a:round/>
            <a:headEnd len="med" w="med" type="none"/>
            <a:tailEnd len="med" w="med" type="none"/>
          </a:ln>
        </p:spPr>
      </p:cxnSp>
      <p:cxnSp>
        <p:nvCxnSpPr>
          <p:cNvPr id="1052" name="Google Shape;1052;p119"/>
          <p:cNvCxnSpPr/>
          <p:nvPr/>
        </p:nvCxnSpPr>
        <p:spPr>
          <a:xfrm>
            <a:off x="7978775" y="3809750"/>
            <a:ext cx="0" cy="727200"/>
          </a:xfrm>
          <a:prstGeom prst="straightConnector1">
            <a:avLst/>
          </a:prstGeom>
          <a:noFill/>
          <a:ln cap="flat" cmpd="sng" w="9525">
            <a:solidFill>
              <a:srgbClr val="FFFFFF"/>
            </a:solidFill>
            <a:prstDash val="dash"/>
            <a:round/>
            <a:headEnd len="med" w="med" type="none"/>
            <a:tailEnd len="med" w="med" type="none"/>
          </a:ln>
        </p:spPr>
      </p:cxnSp>
      <p:sp>
        <p:nvSpPr>
          <p:cNvPr id="1053" name="Google Shape;1053;p119"/>
          <p:cNvSpPr txBox="1"/>
          <p:nvPr>
            <p:ph type="title"/>
          </p:nvPr>
        </p:nvSpPr>
        <p:spPr>
          <a:xfrm>
            <a:off x="311700" y="51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 Analysis - Rear Arch Cross Beam</a:t>
            </a:r>
            <a:endParaRPr/>
          </a:p>
        </p:txBody>
      </p:sp>
      <p:pic>
        <p:nvPicPr>
          <p:cNvPr id="1054" name="Google Shape;1054;p119"/>
          <p:cNvPicPr preferRelativeResize="0"/>
          <p:nvPr/>
        </p:nvPicPr>
        <p:blipFill>
          <a:blip r:embed="rId3">
            <a:alphaModFix/>
          </a:blip>
          <a:stretch>
            <a:fillRect/>
          </a:stretch>
        </p:blipFill>
        <p:spPr>
          <a:xfrm>
            <a:off x="318825" y="1791100"/>
            <a:ext cx="1516900" cy="277200"/>
          </a:xfrm>
          <a:prstGeom prst="rect">
            <a:avLst/>
          </a:prstGeom>
          <a:noFill/>
          <a:ln>
            <a:noFill/>
          </a:ln>
        </p:spPr>
      </p:pic>
      <p:sp>
        <p:nvSpPr>
          <p:cNvPr id="1055" name="Google Shape;1055;p119"/>
          <p:cNvSpPr txBox="1"/>
          <p:nvPr/>
        </p:nvSpPr>
        <p:spPr>
          <a:xfrm>
            <a:off x="64100" y="4814150"/>
            <a:ext cx="19377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https://mechanicalc.com/reference/beam-analysis</a:t>
            </a:r>
            <a:endParaRPr sz="600">
              <a:solidFill>
                <a:schemeClr val="dk1"/>
              </a:solidFill>
            </a:endParaRPr>
          </a:p>
        </p:txBody>
      </p:sp>
      <p:cxnSp>
        <p:nvCxnSpPr>
          <p:cNvPr id="1056" name="Google Shape;1056;p119"/>
          <p:cNvCxnSpPr/>
          <p:nvPr/>
        </p:nvCxnSpPr>
        <p:spPr>
          <a:xfrm>
            <a:off x="1240200" y="2412350"/>
            <a:ext cx="0" cy="727200"/>
          </a:xfrm>
          <a:prstGeom prst="straightConnector1">
            <a:avLst/>
          </a:prstGeom>
          <a:noFill/>
          <a:ln cap="flat" cmpd="sng" w="9525">
            <a:solidFill>
              <a:srgbClr val="FFFFFF"/>
            </a:solidFill>
            <a:prstDash val="dash"/>
            <a:round/>
            <a:headEnd len="med" w="med" type="none"/>
            <a:tailEnd len="med" w="med" type="none"/>
          </a:ln>
        </p:spPr>
      </p:cxnSp>
      <p:cxnSp>
        <p:nvCxnSpPr>
          <p:cNvPr id="1057" name="Google Shape;1057;p119"/>
          <p:cNvCxnSpPr/>
          <p:nvPr/>
        </p:nvCxnSpPr>
        <p:spPr>
          <a:xfrm>
            <a:off x="1240200" y="2689275"/>
            <a:ext cx="1567200" cy="0"/>
          </a:xfrm>
          <a:prstGeom prst="straightConnector1">
            <a:avLst/>
          </a:prstGeom>
          <a:noFill/>
          <a:ln cap="flat" cmpd="sng" w="28575">
            <a:solidFill>
              <a:schemeClr val="dk1"/>
            </a:solidFill>
            <a:prstDash val="solid"/>
            <a:round/>
            <a:headEnd len="med" w="med" type="stealth"/>
            <a:tailEnd len="med" w="med" type="stealth"/>
          </a:ln>
        </p:spPr>
      </p:cxnSp>
      <p:sp>
        <p:nvSpPr>
          <p:cNvPr id="1058" name="Google Shape;1058;p119"/>
          <p:cNvSpPr txBox="1"/>
          <p:nvPr/>
        </p:nvSpPr>
        <p:spPr>
          <a:xfrm>
            <a:off x="1834950" y="2468175"/>
            <a:ext cx="377700" cy="442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a</a:t>
            </a:r>
            <a:endParaRPr>
              <a:solidFill>
                <a:schemeClr val="dk1"/>
              </a:solidFill>
            </a:endParaRPr>
          </a:p>
        </p:txBody>
      </p:sp>
      <p:cxnSp>
        <p:nvCxnSpPr>
          <p:cNvPr id="1059" name="Google Shape;1059;p119"/>
          <p:cNvCxnSpPr/>
          <p:nvPr/>
        </p:nvCxnSpPr>
        <p:spPr>
          <a:xfrm>
            <a:off x="6411575" y="2775950"/>
            <a:ext cx="1567200" cy="0"/>
          </a:xfrm>
          <a:prstGeom prst="straightConnector1">
            <a:avLst/>
          </a:prstGeom>
          <a:noFill/>
          <a:ln cap="flat" cmpd="sng" w="28575">
            <a:solidFill>
              <a:schemeClr val="dk1"/>
            </a:solidFill>
            <a:prstDash val="solid"/>
            <a:round/>
            <a:headEnd len="med" w="med" type="stealth"/>
            <a:tailEnd len="med" w="med" type="stealth"/>
          </a:ln>
        </p:spPr>
      </p:cxnSp>
      <p:sp>
        <p:nvSpPr>
          <p:cNvPr id="1060" name="Google Shape;1060;p119"/>
          <p:cNvSpPr txBox="1"/>
          <p:nvPr/>
        </p:nvSpPr>
        <p:spPr>
          <a:xfrm>
            <a:off x="7006325" y="2554850"/>
            <a:ext cx="377700" cy="442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a</a:t>
            </a:r>
            <a:endParaRPr>
              <a:solidFill>
                <a:schemeClr val="dk1"/>
              </a:solidFill>
            </a:endParaRPr>
          </a:p>
        </p:txBody>
      </p:sp>
      <p:cxnSp>
        <p:nvCxnSpPr>
          <p:cNvPr id="1061" name="Google Shape;1061;p119"/>
          <p:cNvCxnSpPr/>
          <p:nvPr/>
        </p:nvCxnSpPr>
        <p:spPr>
          <a:xfrm>
            <a:off x="7978775" y="2468175"/>
            <a:ext cx="0" cy="727200"/>
          </a:xfrm>
          <a:prstGeom prst="straightConnector1">
            <a:avLst/>
          </a:prstGeom>
          <a:noFill/>
          <a:ln cap="flat" cmpd="sng" w="9525">
            <a:solidFill>
              <a:srgbClr val="FFFFFF"/>
            </a:solidFill>
            <a:prstDash val="dash"/>
            <a:round/>
            <a:headEnd len="med" w="med" type="none"/>
            <a:tailEnd len="med" w="med" type="none"/>
          </a:ln>
        </p:spPr>
      </p:cxnSp>
      <p:sp>
        <p:nvSpPr>
          <p:cNvPr id="1062" name="Google Shape;1062;p119"/>
          <p:cNvSpPr txBox="1"/>
          <p:nvPr/>
        </p:nvSpPr>
        <p:spPr>
          <a:xfrm>
            <a:off x="6880000" y="1348550"/>
            <a:ext cx="208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L=1.5m</a:t>
            </a:r>
            <a:endParaRPr>
              <a:solidFill>
                <a:schemeClr val="dk1"/>
              </a:solidFill>
            </a:endParaRPr>
          </a:p>
          <a:p>
            <a:pPr indent="0" lvl="0" marL="0" rtl="0" algn="l">
              <a:spcBef>
                <a:spcPts val="0"/>
              </a:spcBef>
              <a:spcAft>
                <a:spcPts val="0"/>
              </a:spcAft>
              <a:buNone/>
            </a:pPr>
            <a:r>
              <a:rPr lang="en">
                <a:solidFill>
                  <a:schemeClr val="dk1"/>
                </a:solidFill>
              </a:rPr>
              <a:t>a=0.25m</a:t>
            </a:r>
            <a:endParaRPr>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45-9090 Type Aluminum Extrusion</a:t>
            </a:r>
            <a:endParaRPr/>
          </a:p>
        </p:txBody>
      </p:sp>
      <p:sp>
        <p:nvSpPr>
          <p:cNvPr id="1068" name="Google Shape;1068;p120"/>
          <p:cNvSpPr txBox="1"/>
          <p:nvPr>
            <p:ph idx="1" type="body"/>
          </p:nvPr>
        </p:nvSpPr>
        <p:spPr>
          <a:xfrm>
            <a:off x="311700" y="1152475"/>
            <a:ext cx="483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Young’s Modulus=70*10</a:t>
            </a:r>
            <a:r>
              <a:rPr baseline="30000" lang="en"/>
              <a:t>9</a:t>
            </a:r>
            <a:r>
              <a:rPr lang="en"/>
              <a:t> Pa</a:t>
            </a:r>
            <a:endParaRPr/>
          </a:p>
          <a:p>
            <a:pPr indent="0" lvl="0" marL="0" rtl="0" algn="l">
              <a:spcBef>
                <a:spcPts val="1600"/>
              </a:spcBef>
              <a:spcAft>
                <a:spcPts val="0"/>
              </a:spcAft>
              <a:buNone/>
            </a:pPr>
            <a:r>
              <a:rPr lang="en"/>
              <a:t>I = 179.4968 cm</a:t>
            </a:r>
            <a:r>
              <a:rPr baseline="30000" lang="en"/>
              <a:t>4</a:t>
            </a:r>
            <a:endParaRPr/>
          </a:p>
          <a:p>
            <a:pPr indent="0" lvl="0" marL="0" rtl="0" algn="l">
              <a:spcBef>
                <a:spcPts val="1600"/>
              </a:spcBef>
              <a:spcAft>
                <a:spcPts val="0"/>
              </a:spcAft>
              <a:buNone/>
            </a:pPr>
            <a:r>
              <a:rPr lang="en"/>
              <a:t>A = 20.014 cm</a:t>
            </a:r>
            <a:r>
              <a:rPr baseline="30000" lang="en"/>
              <a:t>2</a:t>
            </a:r>
            <a:endParaRPr/>
          </a:p>
          <a:p>
            <a:pPr indent="0" lvl="0" marL="0" rtl="0" algn="l">
              <a:spcBef>
                <a:spcPts val="1600"/>
              </a:spcBef>
              <a:spcAft>
                <a:spcPts val="0"/>
              </a:spcAft>
              <a:buNone/>
            </a:pPr>
            <a:r>
              <a:rPr lang="en"/>
              <a:t>Total Mass: </a:t>
            </a:r>
            <a:r>
              <a:rPr b="1" lang="en">
                <a:solidFill>
                  <a:srgbClr val="CC0000"/>
                </a:solidFill>
              </a:rPr>
              <a:t>8.104 kg</a:t>
            </a:r>
            <a:endParaRPr b="1">
              <a:solidFill>
                <a:srgbClr val="CC0000"/>
              </a:solidFill>
            </a:endParaRPr>
          </a:p>
          <a:p>
            <a:pPr indent="0" lvl="0" marL="0" rtl="0" algn="l">
              <a:spcBef>
                <a:spcPts val="1600"/>
              </a:spcBef>
              <a:spcAft>
                <a:spcPts val="0"/>
              </a:spcAft>
              <a:buNone/>
            </a:pPr>
            <a:r>
              <a:rPr lang="en"/>
              <a:t>Max Deflection (@x=L/2): </a:t>
            </a:r>
            <a:r>
              <a:rPr b="1" lang="en">
                <a:solidFill>
                  <a:srgbClr val="00FF00"/>
                </a:solidFill>
              </a:rPr>
              <a:t>0.29 mm</a:t>
            </a:r>
            <a:endParaRPr b="1">
              <a:solidFill>
                <a:srgbClr val="00FF00"/>
              </a:solidFill>
            </a:endParaRPr>
          </a:p>
          <a:p>
            <a:pPr indent="0" lvl="0" marL="0" rtl="0" algn="l">
              <a:spcBef>
                <a:spcPts val="1600"/>
              </a:spcBef>
              <a:spcAft>
                <a:spcPts val="1600"/>
              </a:spcAft>
              <a:buNone/>
            </a:pPr>
            <a:r>
              <a:t/>
            </a:r>
            <a:endParaRPr/>
          </a:p>
        </p:txBody>
      </p:sp>
      <p:sp>
        <p:nvSpPr>
          <p:cNvPr id="1069" name="Google Shape;1069;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0" name="Google Shape;1070;p120"/>
          <p:cNvPicPr preferRelativeResize="0"/>
          <p:nvPr/>
        </p:nvPicPr>
        <p:blipFill>
          <a:blip r:embed="rId3">
            <a:alphaModFix/>
          </a:blip>
          <a:stretch>
            <a:fillRect/>
          </a:stretch>
        </p:blipFill>
        <p:spPr>
          <a:xfrm>
            <a:off x="5149050" y="1152475"/>
            <a:ext cx="3641925" cy="3641925"/>
          </a:xfrm>
          <a:prstGeom prst="rect">
            <a:avLst/>
          </a:prstGeom>
          <a:noFill/>
          <a:ln>
            <a:noFill/>
          </a:ln>
        </p:spPr>
      </p:pic>
      <p:sp>
        <p:nvSpPr>
          <p:cNvPr id="1071" name="Google Shape;1071;p120"/>
          <p:cNvSpPr txBox="1"/>
          <p:nvPr/>
        </p:nvSpPr>
        <p:spPr>
          <a:xfrm>
            <a:off x="6760625" y="4794400"/>
            <a:ext cx="15102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rPr>
              <a:t>https://8020.net/45-9090.html#</a:t>
            </a:r>
            <a:endParaRPr sz="700">
              <a:solidFill>
                <a:srgbClr val="FFFFF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45-4545 Lite</a:t>
            </a:r>
            <a:r>
              <a:rPr i="1" lang="en"/>
              <a:t> Titanium </a:t>
            </a:r>
            <a:r>
              <a:rPr lang="en"/>
              <a:t>Extrusion</a:t>
            </a:r>
            <a:endParaRPr/>
          </a:p>
        </p:txBody>
      </p:sp>
      <p:sp>
        <p:nvSpPr>
          <p:cNvPr id="1077" name="Google Shape;1077;p121"/>
          <p:cNvSpPr txBox="1"/>
          <p:nvPr>
            <p:ph idx="1" type="body"/>
          </p:nvPr>
        </p:nvSpPr>
        <p:spPr>
          <a:xfrm>
            <a:off x="311700" y="1152475"/>
            <a:ext cx="4583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Young’s Modulus=170*10</a:t>
            </a:r>
            <a:r>
              <a:rPr baseline="30000" lang="en"/>
              <a:t>9</a:t>
            </a:r>
            <a:r>
              <a:rPr lang="en"/>
              <a:t> Pa</a:t>
            </a:r>
            <a:endParaRPr/>
          </a:p>
          <a:p>
            <a:pPr indent="0" lvl="0" marL="0" rtl="0" algn="l">
              <a:spcBef>
                <a:spcPts val="1600"/>
              </a:spcBef>
              <a:spcAft>
                <a:spcPts val="0"/>
              </a:spcAft>
              <a:buNone/>
            </a:pPr>
            <a:r>
              <a:rPr lang="en"/>
              <a:t>I = 9.2029 cm</a:t>
            </a:r>
            <a:r>
              <a:rPr baseline="30000" lang="en"/>
              <a:t>4</a:t>
            </a:r>
            <a:endParaRPr/>
          </a:p>
          <a:p>
            <a:pPr indent="0" lvl="0" marL="0" rtl="0" algn="l">
              <a:spcBef>
                <a:spcPts val="1600"/>
              </a:spcBef>
              <a:spcAft>
                <a:spcPts val="0"/>
              </a:spcAft>
              <a:buNone/>
            </a:pPr>
            <a:r>
              <a:rPr lang="en"/>
              <a:t>A = 5.167 cm</a:t>
            </a:r>
            <a:r>
              <a:rPr baseline="30000" lang="en"/>
              <a:t>2</a:t>
            </a:r>
            <a:endParaRPr/>
          </a:p>
          <a:p>
            <a:pPr indent="0" lvl="0" marL="0" rtl="0" algn="l">
              <a:spcBef>
                <a:spcPts val="1600"/>
              </a:spcBef>
              <a:spcAft>
                <a:spcPts val="0"/>
              </a:spcAft>
              <a:buNone/>
            </a:pPr>
            <a:r>
              <a:rPr lang="en"/>
              <a:t>Total Mass: </a:t>
            </a:r>
            <a:r>
              <a:rPr b="1" lang="en">
                <a:solidFill>
                  <a:srgbClr val="00FF00"/>
                </a:solidFill>
              </a:rPr>
              <a:t>3.49 kg</a:t>
            </a:r>
            <a:endParaRPr b="1">
              <a:solidFill>
                <a:srgbClr val="00FF00"/>
              </a:solidFill>
            </a:endParaRPr>
          </a:p>
          <a:p>
            <a:pPr indent="0" lvl="0" marL="0" rtl="0" algn="l">
              <a:spcBef>
                <a:spcPts val="1600"/>
              </a:spcBef>
              <a:spcAft>
                <a:spcPts val="1600"/>
              </a:spcAft>
              <a:buNone/>
            </a:pPr>
            <a:r>
              <a:rPr lang="en"/>
              <a:t>Max Deflection (@x=L/2): </a:t>
            </a:r>
            <a:r>
              <a:rPr b="1" lang="en">
                <a:solidFill>
                  <a:srgbClr val="CC0000"/>
                </a:solidFill>
              </a:rPr>
              <a:t>3.3mm</a:t>
            </a:r>
            <a:endParaRPr b="1">
              <a:solidFill>
                <a:srgbClr val="CC0000"/>
              </a:solidFill>
            </a:endParaRPr>
          </a:p>
        </p:txBody>
      </p:sp>
      <p:sp>
        <p:nvSpPr>
          <p:cNvPr id="1078" name="Google Shape;1078;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9" name="Google Shape;1079;p121"/>
          <p:cNvSpPr txBox="1"/>
          <p:nvPr/>
        </p:nvSpPr>
        <p:spPr>
          <a:xfrm>
            <a:off x="6427950" y="4801575"/>
            <a:ext cx="20445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https://8020.net/45-4545-lite.html</a:t>
            </a:r>
            <a:endParaRPr sz="1000">
              <a:solidFill>
                <a:srgbClr val="FFFFFF"/>
              </a:solidFill>
            </a:endParaRPr>
          </a:p>
        </p:txBody>
      </p:sp>
      <p:pic>
        <p:nvPicPr>
          <p:cNvPr id="1080" name="Google Shape;1080;p121"/>
          <p:cNvPicPr preferRelativeResize="0"/>
          <p:nvPr/>
        </p:nvPicPr>
        <p:blipFill>
          <a:blip r:embed="rId3">
            <a:alphaModFix/>
          </a:blip>
          <a:stretch>
            <a:fillRect/>
          </a:stretch>
        </p:blipFill>
        <p:spPr>
          <a:xfrm>
            <a:off x="4895375" y="675800"/>
            <a:ext cx="4125775" cy="412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131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Trade Study - Drawbar Pull - Grousers - Flat</a:t>
            </a:r>
            <a:endParaRPr/>
          </a:p>
          <a:p>
            <a:pPr indent="0" lvl="0" marL="0" rtl="0" algn="l">
              <a:spcBef>
                <a:spcPts val="0"/>
              </a:spcBef>
              <a:spcAft>
                <a:spcPts val="0"/>
              </a:spcAft>
              <a:buNone/>
            </a:pPr>
            <a:r>
              <a:t/>
            </a:r>
            <a:endParaRPr/>
          </a:p>
        </p:txBody>
      </p:sp>
      <p:sp>
        <p:nvSpPr>
          <p:cNvPr id="143" name="Google Shape;143;p23"/>
          <p:cNvSpPr txBox="1"/>
          <p:nvPr/>
        </p:nvSpPr>
        <p:spPr>
          <a:xfrm>
            <a:off x="1587113"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4 Wheels</a:t>
            </a:r>
            <a:endParaRPr b="1" sz="2000">
              <a:solidFill>
                <a:schemeClr val="dk1"/>
              </a:solidFill>
            </a:endParaRPr>
          </a:p>
        </p:txBody>
      </p:sp>
      <p:sp>
        <p:nvSpPr>
          <p:cNvPr id="144" name="Google Shape;144;p23"/>
          <p:cNvSpPr txBox="1"/>
          <p:nvPr/>
        </p:nvSpPr>
        <p:spPr>
          <a:xfrm>
            <a:off x="5997025"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6 Wheels</a:t>
            </a:r>
            <a:endParaRPr b="1" sz="2000">
              <a:solidFill>
                <a:schemeClr val="dk1"/>
              </a:solidFill>
            </a:endParaRPr>
          </a:p>
        </p:txBody>
      </p:sp>
      <p:sp>
        <p:nvSpPr>
          <p:cNvPr id="145" name="Google Shape;14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46" name="Google Shape;146;p23"/>
          <p:cNvGrpSpPr/>
          <p:nvPr/>
        </p:nvGrpSpPr>
        <p:grpSpPr>
          <a:xfrm>
            <a:off x="4526358" y="880287"/>
            <a:ext cx="4238442" cy="3561960"/>
            <a:chOff x="4526358" y="880287"/>
            <a:chExt cx="4238442" cy="3561960"/>
          </a:xfrm>
        </p:grpSpPr>
        <p:pic>
          <p:nvPicPr>
            <p:cNvPr id="147" name="Google Shape;147;p23"/>
            <p:cNvPicPr preferRelativeResize="0"/>
            <p:nvPr/>
          </p:nvPicPr>
          <p:blipFill>
            <a:blip r:embed="rId3">
              <a:alphaModFix/>
            </a:blip>
            <a:stretch>
              <a:fillRect/>
            </a:stretch>
          </p:blipFill>
          <p:spPr>
            <a:xfrm>
              <a:off x="4526358" y="880287"/>
              <a:ext cx="4238442" cy="3561960"/>
            </a:xfrm>
            <a:prstGeom prst="rect">
              <a:avLst/>
            </a:prstGeom>
            <a:noFill/>
            <a:ln>
              <a:noFill/>
            </a:ln>
          </p:spPr>
        </p:pic>
        <p:cxnSp>
          <p:nvCxnSpPr>
            <p:cNvPr id="148" name="Google Shape;148;p23"/>
            <p:cNvCxnSpPr/>
            <p:nvPr/>
          </p:nvCxnSpPr>
          <p:spPr>
            <a:xfrm>
              <a:off x="6734375" y="2635200"/>
              <a:ext cx="9900" cy="14151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3"/>
            <p:cNvCxnSpPr/>
            <p:nvPr/>
          </p:nvCxnSpPr>
          <p:spPr>
            <a:xfrm flipH="1">
              <a:off x="5084975" y="2661250"/>
              <a:ext cx="1659300" cy="12900"/>
            </a:xfrm>
            <a:prstGeom prst="straightConnector1">
              <a:avLst/>
            </a:prstGeom>
            <a:noFill/>
            <a:ln cap="flat" cmpd="sng" w="9525">
              <a:solidFill>
                <a:schemeClr val="dk2"/>
              </a:solidFill>
              <a:prstDash val="solid"/>
              <a:round/>
              <a:headEnd len="med" w="med" type="none"/>
              <a:tailEnd len="med" w="med" type="none"/>
            </a:ln>
          </p:spPr>
        </p:cxnSp>
      </p:grpSp>
      <p:grpSp>
        <p:nvGrpSpPr>
          <p:cNvPr id="150" name="Google Shape;150;p23"/>
          <p:cNvGrpSpPr/>
          <p:nvPr/>
        </p:nvGrpSpPr>
        <p:grpSpPr>
          <a:xfrm>
            <a:off x="349025" y="880287"/>
            <a:ext cx="4011777" cy="3561962"/>
            <a:chOff x="349025" y="880287"/>
            <a:chExt cx="4011777" cy="3561962"/>
          </a:xfrm>
        </p:grpSpPr>
        <p:pic>
          <p:nvPicPr>
            <p:cNvPr id="151" name="Google Shape;151;p23"/>
            <p:cNvPicPr preferRelativeResize="0"/>
            <p:nvPr/>
          </p:nvPicPr>
          <p:blipFill>
            <a:blip r:embed="rId4">
              <a:alphaModFix/>
            </a:blip>
            <a:stretch>
              <a:fillRect/>
            </a:stretch>
          </p:blipFill>
          <p:spPr>
            <a:xfrm>
              <a:off x="349025" y="880287"/>
              <a:ext cx="4011777" cy="3561962"/>
            </a:xfrm>
            <a:prstGeom prst="rect">
              <a:avLst/>
            </a:prstGeom>
            <a:noFill/>
            <a:ln>
              <a:noFill/>
            </a:ln>
          </p:spPr>
        </p:pic>
        <p:cxnSp>
          <p:nvCxnSpPr>
            <p:cNvPr id="152" name="Google Shape;152;p23"/>
            <p:cNvCxnSpPr/>
            <p:nvPr/>
          </p:nvCxnSpPr>
          <p:spPr>
            <a:xfrm>
              <a:off x="2420475" y="2654700"/>
              <a:ext cx="0" cy="13956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23"/>
            <p:cNvCxnSpPr/>
            <p:nvPr/>
          </p:nvCxnSpPr>
          <p:spPr>
            <a:xfrm flipH="1">
              <a:off x="878463" y="2645075"/>
              <a:ext cx="1542000" cy="390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id="1085" name="Google Shape;1085;p122"/>
          <p:cNvPicPr preferRelativeResize="0"/>
          <p:nvPr/>
        </p:nvPicPr>
        <p:blipFill>
          <a:blip r:embed="rId3">
            <a:alphaModFix/>
          </a:blip>
          <a:stretch>
            <a:fillRect/>
          </a:stretch>
        </p:blipFill>
        <p:spPr>
          <a:xfrm>
            <a:off x="0" y="904862"/>
            <a:ext cx="9144000" cy="4238638"/>
          </a:xfrm>
          <a:prstGeom prst="rect">
            <a:avLst/>
          </a:prstGeom>
          <a:noFill/>
          <a:ln>
            <a:noFill/>
          </a:ln>
        </p:spPr>
      </p:pic>
      <p:sp>
        <p:nvSpPr>
          <p:cNvPr id="1086" name="Google Shape;108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Extension Mechanism - Original</a:t>
            </a:r>
            <a:endParaRPr/>
          </a:p>
        </p:txBody>
      </p:sp>
      <p:sp>
        <p:nvSpPr>
          <p:cNvPr id="1087" name="Google Shape;1087;p122"/>
          <p:cNvSpPr txBox="1"/>
          <p:nvPr>
            <p:ph idx="1" type="body"/>
          </p:nvPr>
        </p:nvSpPr>
        <p:spPr>
          <a:xfrm>
            <a:off x="2762325" y="967275"/>
            <a:ext cx="3556500" cy="71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Rack and pinion on a truss, actuated with a hand crank</a:t>
            </a:r>
            <a:endParaRPr>
              <a:solidFill>
                <a:schemeClr val="dk1"/>
              </a:solidFill>
            </a:endParaRPr>
          </a:p>
        </p:txBody>
      </p:sp>
      <p:sp>
        <p:nvSpPr>
          <p:cNvPr id="1088" name="Google Shape;1088;p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89" name="Google Shape;1089;p122"/>
          <p:cNvCxnSpPr/>
          <p:nvPr/>
        </p:nvCxnSpPr>
        <p:spPr>
          <a:xfrm>
            <a:off x="3227150" y="3861175"/>
            <a:ext cx="1731300" cy="228000"/>
          </a:xfrm>
          <a:prstGeom prst="straightConnector1">
            <a:avLst/>
          </a:prstGeom>
          <a:noFill/>
          <a:ln cap="flat" cmpd="sng" w="38100">
            <a:solidFill>
              <a:srgbClr val="FF00FF"/>
            </a:solidFill>
            <a:prstDash val="solid"/>
            <a:round/>
            <a:headEnd len="med" w="med" type="stealth"/>
            <a:tailEnd len="med" w="med" type="none"/>
          </a:ln>
        </p:spPr>
      </p:cxnSp>
      <p:sp>
        <p:nvSpPr>
          <p:cNvPr id="1090" name="Google Shape;1090;p122"/>
          <p:cNvSpPr txBox="1"/>
          <p:nvPr>
            <p:ph idx="1" type="body"/>
          </p:nvPr>
        </p:nvSpPr>
        <p:spPr>
          <a:xfrm>
            <a:off x="4851500" y="3819675"/>
            <a:ext cx="24006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Locking pin with a hitch pin to lock the assembly for driving</a:t>
            </a:r>
            <a:endParaRPr>
              <a:solidFill>
                <a:schemeClr val="dk1"/>
              </a:solidFill>
            </a:endParaRPr>
          </a:p>
        </p:txBody>
      </p:sp>
      <p:sp>
        <p:nvSpPr>
          <p:cNvPr id="1091" name="Google Shape;1091;p122"/>
          <p:cNvSpPr txBox="1"/>
          <p:nvPr>
            <p:ph idx="1" type="body"/>
          </p:nvPr>
        </p:nvSpPr>
        <p:spPr>
          <a:xfrm>
            <a:off x="7425650" y="3148425"/>
            <a:ext cx="1542000" cy="71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CC0000"/>
                </a:solidFill>
              </a:rPr>
              <a:t>12.7kg</a:t>
            </a:r>
            <a:r>
              <a:rPr lang="en"/>
              <a:t> </a:t>
            </a:r>
            <a:r>
              <a:rPr lang="en">
                <a:solidFill>
                  <a:schemeClr val="dk1"/>
                </a:solidFill>
              </a:rPr>
              <a:t>each</a:t>
            </a:r>
            <a:endParaRPr>
              <a:solidFill>
                <a:schemeClr val="dk1"/>
              </a:solidFill>
            </a:endParaRPr>
          </a:p>
          <a:p>
            <a:pPr indent="0" lvl="0" marL="0" rtl="0" algn="l">
              <a:lnSpc>
                <a:spcPct val="100000"/>
              </a:lnSpc>
              <a:spcBef>
                <a:spcPts val="0"/>
              </a:spcBef>
              <a:spcAft>
                <a:spcPts val="0"/>
              </a:spcAft>
              <a:buNone/>
            </a:pPr>
            <a:r>
              <a:rPr lang="en">
                <a:solidFill>
                  <a:schemeClr val="dk1"/>
                </a:solidFill>
              </a:rPr>
              <a:t>(2 required)</a:t>
            </a:r>
            <a:endParaRPr>
              <a:solidFill>
                <a:schemeClr val="dk1"/>
              </a:solidFill>
            </a:endParaRPr>
          </a:p>
        </p:txBody>
      </p:sp>
      <p:cxnSp>
        <p:nvCxnSpPr>
          <p:cNvPr id="1092" name="Google Shape;1092;p122"/>
          <p:cNvCxnSpPr/>
          <p:nvPr/>
        </p:nvCxnSpPr>
        <p:spPr>
          <a:xfrm rot="10800000">
            <a:off x="1524625" y="2792600"/>
            <a:ext cx="1424700" cy="477300"/>
          </a:xfrm>
          <a:prstGeom prst="straightConnector1">
            <a:avLst/>
          </a:prstGeom>
          <a:noFill/>
          <a:ln cap="flat" cmpd="sng" w="38100">
            <a:solidFill>
              <a:srgbClr val="FF00FF"/>
            </a:solidFill>
            <a:prstDash val="solid"/>
            <a:round/>
            <a:headEnd len="med" w="med" type="stealth"/>
            <a:tailEnd len="med" w="med" type="none"/>
          </a:ln>
        </p:spPr>
      </p:cxnSp>
      <p:sp>
        <p:nvSpPr>
          <p:cNvPr id="1093" name="Google Shape;1093;p122"/>
          <p:cNvSpPr txBox="1"/>
          <p:nvPr>
            <p:ph idx="1" type="body"/>
          </p:nvPr>
        </p:nvSpPr>
        <p:spPr>
          <a:xfrm>
            <a:off x="-149600" y="1376050"/>
            <a:ext cx="2286900" cy="147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Hinged - back wheels can rotate up/down for improved surface contact</a:t>
            </a:r>
            <a:endParaRPr>
              <a:solidFill>
                <a:schemeClr val="dk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p123"/>
          <p:cNvPicPr preferRelativeResize="0"/>
          <p:nvPr/>
        </p:nvPicPr>
        <p:blipFill>
          <a:blip r:embed="rId3">
            <a:alphaModFix/>
          </a:blip>
          <a:stretch>
            <a:fillRect/>
          </a:stretch>
        </p:blipFill>
        <p:spPr>
          <a:xfrm>
            <a:off x="0" y="904863"/>
            <a:ext cx="9144000" cy="4238625"/>
          </a:xfrm>
          <a:prstGeom prst="rect">
            <a:avLst/>
          </a:prstGeom>
          <a:noFill/>
          <a:ln>
            <a:noFill/>
          </a:ln>
        </p:spPr>
      </p:pic>
      <p:sp>
        <p:nvSpPr>
          <p:cNvPr id="1099" name="Google Shape;1099;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Extension Mechanism - Simplified for Weight</a:t>
            </a:r>
            <a:endParaRPr/>
          </a:p>
        </p:txBody>
      </p:sp>
      <p:sp>
        <p:nvSpPr>
          <p:cNvPr id="1100" name="Google Shape;1100;p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1" name="Google Shape;1101;p123"/>
          <p:cNvSpPr txBox="1"/>
          <p:nvPr>
            <p:ph idx="1" type="body"/>
          </p:nvPr>
        </p:nvSpPr>
        <p:spPr>
          <a:xfrm>
            <a:off x="311700" y="981525"/>
            <a:ext cx="5530500" cy="71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Sliding 45-4545-Lite Titanium beam on rollers, actuated by reversing rear wheels</a:t>
            </a:r>
            <a:endParaRPr/>
          </a:p>
        </p:txBody>
      </p:sp>
      <p:sp>
        <p:nvSpPr>
          <p:cNvPr id="1102" name="Google Shape;1102;p123"/>
          <p:cNvSpPr txBox="1"/>
          <p:nvPr>
            <p:ph idx="1" type="body"/>
          </p:nvPr>
        </p:nvSpPr>
        <p:spPr>
          <a:xfrm>
            <a:off x="7536150" y="1927425"/>
            <a:ext cx="1542000" cy="71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FF00"/>
                </a:solidFill>
              </a:rPr>
              <a:t>5.8kg</a:t>
            </a:r>
            <a:r>
              <a:rPr lang="en"/>
              <a:t> each</a:t>
            </a:r>
            <a:endParaRPr/>
          </a:p>
          <a:p>
            <a:pPr indent="0" lvl="0" marL="0" rtl="0" algn="l">
              <a:lnSpc>
                <a:spcPct val="100000"/>
              </a:lnSpc>
              <a:spcBef>
                <a:spcPts val="0"/>
              </a:spcBef>
              <a:spcAft>
                <a:spcPts val="0"/>
              </a:spcAft>
              <a:buNone/>
            </a:pPr>
            <a:r>
              <a:rPr lang="en"/>
              <a:t>(2 required)</a:t>
            </a:r>
            <a:endParaRPr/>
          </a:p>
        </p:txBody>
      </p:sp>
      <p:cxnSp>
        <p:nvCxnSpPr>
          <p:cNvPr id="1103" name="Google Shape;1103;p123"/>
          <p:cNvCxnSpPr/>
          <p:nvPr/>
        </p:nvCxnSpPr>
        <p:spPr>
          <a:xfrm>
            <a:off x="4758800" y="3383875"/>
            <a:ext cx="1190100" cy="705300"/>
          </a:xfrm>
          <a:prstGeom prst="straightConnector1">
            <a:avLst/>
          </a:prstGeom>
          <a:noFill/>
          <a:ln cap="flat" cmpd="sng" w="38100">
            <a:solidFill>
              <a:srgbClr val="FF00FF"/>
            </a:solidFill>
            <a:prstDash val="solid"/>
            <a:round/>
            <a:headEnd len="med" w="med" type="stealth"/>
            <a:tailEnd len="med" w="med" type="none"/>
          </a:ln>
        </p:spPr>
      </p:cxnSp>
      <p:sp>
        <p:nvSpPr>
          <p:cNvPr id="1104" name="Google Shape;1104;p123"/>
          <p:cNvSpPr txBox="1"/>
          <p:nvPr>
            <p:ph idx="1" type="body"/>
          </p:nvPr>
        </p:nvSpPr>
        <p:spPr>
          <a:xfrm>
            <a:off x="5842100" y="3819675"/>
            <a:ext cx="24006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Locking pin with a hitch pin to lock the assembly for driving</a:t>
            </a:r>
            <a:endParaRPr/>
          </a:p>
        </p:txBody>
      </p:sp>
      <p:cxnSp>
        <p:nvCxnSpPr>
          <p:cNvPr id="1105" name="Google Shape;1105;p123"/>
          <p:cNvCxnSpPr/>
          <p:nvPr/>
        </p:nvCxnSpPr>
        <p:spPr>
          <a:xfrm flipH="1">
            <a:off x="2700125" y="3519225"/>
            <a:ext cx="1560000" cy="1083000"/>
          </a:xfrm>
          <a:prstGeom prst="straightConnector1">
            <a:avLst/>
          </a:prstGeom>
          <a:noFill/>
          <a:ln cap="flat" cmpd="sng" w="38100">
            <a:solidFill>
              <a:srgbClr val="FF00FF"/>
            </a:solidFill>
            <a:prstDash val="solid"/>
            <a:round/>
            <a:headEnd len="med" w="med" type="stealth"/>
            <a:tailEnd len="med" w="med" type="none"/>
          </a:ln>
        </p:spPr>
      </p:cxnSp>
      <p:sp>
        <p:nvSpPr>
          <p:cNvPr id="1106" name="Google Shape;1106;p123"/>
          <p:cNvSpPr txBox="1"/>
          <p:nvPr>
            <p:ph idx="1" type="body"/>
          </p:nvPr>
        </p:nvSpPr>
        <p:spPr>
          <a:xfrm>
            <a:off x="85500" y="4039300"/>
            <a:ext cx="2985000" cy="88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Hinged - back wheels can rotate up/down for improved surface contact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Extension Mechanism</a:t>
            </a:r>
            <a:endParaRPr/>
          </a:p>
        </p:txBody>
      </p:sp>
      <p:sp>
        <p:nvSpPr>
          <p:cNvPr id="1112" name="Google Shape;1112;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extension mechanism revision was done when the rover still had arched chasses. The benefit of the weight savings in switching profiles and materials far exceeded the small decrease in structural strength. The sliding mechanism is now actuated by driving the rear wheels in reverse (and/or also driving the front wheels forward) to separate the two chassis halves. </a:t>
            </a:r>
            <a:endParaRPr/>
          </a:p>
          <a:p>
            <a:pPr indent="0" lvl="0" marL="0" rtl="0" algn="l">
              <a:spcBef>
                <a:spcPts val="1600"/>
              </a:spcBef>
              <a:spcAft>
                <a:spcPts val="1600"/>
              </a:spcAft>
              <a:buNone/>
            </a:pPr>
            <a:r>
              <a:rPr lang="en"/>
              <a:t>Later revisions on this concept continue to use the titanium sliding beam, but offer additional reinforcement elsewhere in the structure (various braces and cross beams) and a much stronger pivot mechanism. The sliding box includes small rollers on the inside (like a </a:t>
            </a:r>
            <a:r>
              <a:rPr lang="en" u="sng">
                <a:solidFill>
                  <a:schemeClr val="hlink"/>
                </a:solidFill>
                <a:hlinkClick r:id="rId3"/>
              </a:rPr>
              <a:t>skate wheel conveyor</a:t>
            </a:r>
            <a:r>
              <a:rPr lang="en"/>
              <a:t>) to minimize friction. </a:t>
            </a:r>
            <a:endParaRPr/>
          </a:p>
        </p:txBody>
      </p:sp>
      <p:sp>
        <p:nvSpPr>
          <p:cNvPr id="1113" name="Google Shape;1113;p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Wheel Rover, Chassis Arches</a:t>
            </a:r>
            <a:endParaRPr/>
          </a:p>
        </p:txBody>
      </p:sp>
      <p:sp>
        <p:nvSpPr>
          <p:cNvPr id="1119" name="Google Shape;1119;p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0" name="Google Shape;1120;p125"/>
          <p:cNvPicPr preferRelativeResize="0"/>
          <p:nvPr/>
        </p:nvPicPr>
        <p:blipFill rotWithShape="1">
          <a:blip r:embed="rId3">
            <a:alphaModFix/>
          </a:blip>
          <a:srcRect b="0" l="7407" r="0" t="0"/>
          <a:stretch/>
        </p:blipFill>
        <p:spPr>
          <a:xfrm>
            <a:off x="0" y="565790"/>
            <a:ext cx="9144000" cy="457771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Wheel Rover, Chassis Arches</a:t>
            </a:r>
            <a:endParaRPr/>
          </a:p>
        </p:txBody>
      </p:sp>
      <p:sp>
        <p:nvSpPr>
          <p:cNvPr id="1126" name="Google Shape;1126;p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7" name="Google Shape;1127;p126"/>
          <p:cNvPicPr preferRelativeResize="0"/>
          <p:nvPr/>
        </p:nvPicPr>
        <p:blipFill rotWithShape="1">
          <a:blip r:embed="rId3">
            <a:alphaModFix/>
          </a:blip>
          <a:srcRect b="0" l="8147" r="0" t="0"/>
          <a:stretch/>
        </p:blipFill>
        <p:spPr>
          <a:xfrm>
            <a:off x="0" y="553351"/>
            <a:ext cx="9144000" cy="461463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Wheel Rover, Flat Chassis</a:t>
            </a:r>
            <a:endParaRPr/>
          </a:p>
        </p:txBody>
      </p:sp>
      <p:sp>
        <p:nvSpPr>
          <p:cNvPr id="1133" name="Google Shape;1133;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4" name="Google Shape;1134;p127"/>
          <p:cNvPicPr preferRelativeResize="0"/>
          <p:nvPr/>
        </p:nvPicPr>
        <p:blipFill>
          <a:blip r:embed="rId3">
            <a:alphaModFix/>
          </a:blip>
          <a:stretch>
            <a:fillRect/>
          </a:stretch>
        </p:blipFill>
        <p:spPr>
          <a:xfrm>
            <a:off x="-122323" y="888450"/>
            <a:ext cx="4694324" cy="3709777"/>
          </a:xfrm>
          <a:prstGeom prst="rect">
            <a:avLst/>
          </a:prstGeom>
          <a:noFill/>
          <a:ln>
            <a:noFill/>
          </a:ln>
        </p:spPr>
      </p:pic>
      <p:pic>
        <p:nvPicPr>
          <p:cNvPr id="1135" name="Google Shape;1135;p127"/>
          <p:cNvPicPr preferRelativeResize="0"/>
          <p:nvPr/>
        </p:nvPicPr>
        <p:blipFill>
          <a:blip r:embed="rId4">
            <a:alphaModFix/>
          </a:blip>
          <a:stretch>
            <a:fillRect/>
          </a:stretch>
        </p:blipFill>
        <p:spPr>
          <a:xfrm>
            <a:off x="4397766" y="654100"/>
            <a:ext cx="4814808" cy="370977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28"/>
          <p:cNvSpPr txBox="1"/>
          <p:nvPr>
            <p:ph type="title"/>
          </p:nvPr>
        </p:nvSpPr>
        <p:spPr>
          <a:xfrm>
            <a:off x="311700" y="26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Wheel Rover, Flat Chassis (Final)</a:t>
            </a:r>
            <a:endParaRPr/>
          </a:p>
        </p:txBody>
      </p:sp>
      <p:sp>
        <p:nvSpPr>
          <p:cNvPr id="1141" name="Google Shape;1141;p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2" name="Google Shape;1142;p128"/>
          <p:cNvPicPr preferRelativeResize="0"/>
          <p:nvPr/>
        </p:nvPicPr>
        <p:blipFill>
          <a:blip r:embed="rId3">
            <a:alphaModFix/>
          </a:blip>
          <a:stretch>
            <a:fillRect/>
          </a:stretch>
        </p:blipFill>
        <p:spPr>
          <a:xfrm>
            <a:off x="-1401850" y="744725"/>
            <a:ext cx="8253624" cy="3825901"/>
          </a:xfrm>
          <a:prstGeom prst="rect">
            <a:avLst/>
          </a:prstGeom>
          <a:noFill/>
          <a:ln>
            <a:noFill/>
          </a:ln>
        </p:spPr>
      </p:pic>
      <p:pic>
        <p:nvPicPr>
          <p:cNvPr id="1143" name="Google Shape;1143;p128"/>
          <p:cNvPicPr preferRelativeResize="0"/>
          <p:nvPr/>
        </p:nvPicPr>
        <p:blipFill>
          <a:blip r:embed="rId4">
            <a:alphaModFix/>
          </a:blip>
          <a:stretch>
            <a:fillRect/>
          </a:stretch>
        </p:blipFill>
        <p:spPr>
          <a:xfrm>
            <a:off x="1329300" y="1521048"/>
            <a:ext cx="7814702" cy="362244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29"/>
          <p:cNvSpPr txBox="1"/>
          <p:nvPr>
            <p:ph type="ctrTitle"/>
          </p:nvPr>
        </p:nvSpPr>
        <p:spPr>
          <a:xfrm>
            <a:off x="311700" y="227975"/>
            <a:ext cx="8520600" cy="81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149" name="Google Shape;1149;p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0" name="Google Shape;1150;p129"/>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4" name="Shape 1154"/>
        <p:cNvGrpSpPr/>
        <p:nvPr/>
      </p:nvGrpSpPr>
      <p:grpSpPr>
        <a:xfrm>
          <a:off x="0" y="0"/>
          <a:ext cx="0" cy="0"/>
          <a:chOff x="0" y="0"/>
          <a:chExt cx="0" cy="0"/>
        </a:xfrm>
      </p:grpSpPr>
      <p:sp>
        <p:nvSpPr>
          <p:cNvPr id="1155" name="Google Shape;1155;p1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156" name="Google Shape;1156;p1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157" name="Google Shape;1157;p1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1" name="Shape 1161"/>
        <p:cNvGrpSpPr/>
        <p:nvPr/>
      </p:nvGrpSpPr>
      <p:grpSpPr>
        <a:xfrm>
          <a:off x="0" y="0"/>
          <a:ext cx="0" cy="0"/>
          <a:chOff x="0" y="0"/>
          <a:chExt cx="0" cy="0"/>
        </a:xfrm>
      </p:grpSpPr>
      <p:sp>
        <p:nvSpPr>
          <p:cNvPr id="1162" name="Google Shape;1162;p1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TOTAL SLIDE DECK</a:t>
            </a:r>
            <a:endParaRPr>
              <a:solidFill>
                <a:srgbClr val="FF0000"/>
              </a:solidFill>
            </a:endParaRPr>
          </a:p>
        </p:txBody>
      </p:sp>
      <p:sp>
        <p:nvSpPr>
          <p:cNvPr id="1163" name="Google Shape;1163;p1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164" name="Google Shape;1164;p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Trade Study - Drawbar Pull - Grousers - 20 Slope</a:t>
            </a:r>
            <a:endParaRPr/>
          </a:p>
          <a:p>
            <a:pPr indent="0" lvl="0" marL="0" rtl="0" algn="l">
              <a:spcBef>
                <a:spcPts val="0"/>
              </a:spcBef>
              <a:spcAft>
                <a:spcPts val="0"/>
              </a:spcAft>
              <a:buNone/>
            </a:pPr>
            <a:r>
              <a:t/>
            </a:r>
            <a:endParaRPr/>
          </a:p>
        </p:txBody>
      </p:sp>
      <p:sp>
        <p:nvSpPr>
          <p:cNvPr id="159" name="Google Shape;159;p24"/>
          <p:cNvSpPr txBox="1"/>
          <p:nvPr/>
        </p:nvSpPr>
        <p:spPr>
          <a:xfrm>
            <a:off x="1587113"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4 Wheels</a:t>
            </a:r>
            <a:endParaRPr b="1" sz="2000">
              <a:solidFill>
                <a:schemeClr val="dk1"/>
              </a:solidFill>
            </a:endParaRPr>
          </a:p>
        </p:txBody>
      </p:sp>
      <p:sp>
        <p:nvSpPr>
          <p:cNvPr id="160" name="Google Shape;160;p24"/>
          <p:cNvSpPr txBox="1"/>
          <p:nvPr/>
        </p:nvSpPr>
        <p:spPr>
          <a:xfrm>
            <a:off x="5997025"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6 Wheels</a:t>
            </a:r>
            <a:endParaRPr b="1" sz="2000">
              <a:solidFill>
                <a:schemeClr val="dk1"/>
              </a:solidFill>
            </a:endParaRPr>
          </a:p>
        </p:txBody>
      </p:sp>
      <p:sp>
        <p:nvSpPr>
          <p:cNvPr id="161" name="Google Shape;16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62" name="Google Shape;162;p24"/>
          <p:cNvGrpSpPr/>
          <p:nvPr/>
        </p:nvGrpSpPr>
        <p:grpSpPr>
          <a:xfrm>
            <a:off x="4495800" y="810075"/>
            <a:ext cx="4253001" cy="3597350"/>
            <a:chOff x="4484925" y="831025"/>
            <a:chExt cx="4253001" cy="3597350"/>
          </a:xfrm>
        </p:grpSpPr>
        <p:pic>
          <p:nvPicPr>
            <p:cNvPr id="163" name="Google Shape;163;p24"/>
            <p:cNvPicPr preferRelativeResize="0"/>
            <p:nvPr/>
          </p:nvPicPr>
          <p:blipFill>
            <a:blip r:embed="rId3">
              <a:alphaModFix/>
            </a:blip>
            <a:stretch>
              <a:fillRect/>
            </a:stretch>
          </p:blipFill>
          <p:spPr>
            <a:xfrm>
              <a:off x="4484925" y="831025"/>
              <a:ext cx="4253001" cy="3597350"/>
            </a:xfrm>
            <a:prstGeom prst="rect">
              <a:avLst/>
            </a:prstGeom>
            <a:noFill/>
            <a:ln>
              <a:noFill/>
            </a:ln>
          </p:spPr>
        </p:pic>
        <p:sp>
          <p:nvSpPr>
            <p:cNvPr id="164" name="Google Shape;164;p24"/>
            <p:cNvSpPr/>
            <p:nvPr/>
          </p:nvSpPr>
          <p:spPr>
            <a:xfrm>
              <a:off x="6624200" y="2509538"/>
              <a:ext cx="166800" cy="18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24"/>
            <p:cNvCxnSpPr>
              <a:stCxn id="164" idx="4"/>
            </p:cNvCxnSpPr>
            <p:nvPr/>
          </p:nvCxnSpPr>
          <p:spPr>
            <a:xfrm flipH="1">
              <a:off x="6691700" y="2692238"/>
              <a:ext cx="15900" cy="13068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24"/>
            <p:cNvCxnSpPr>
              <a:stCxn id="164" idx="2"/>
            </p:cNvCxnSpPr>
            <p:nvPr/>
          </p:nvCxnSpPr>
          <p:spPr>
            <a:xfrm flipH="1">
              <a:off x="5045600" y="2600888"/>
              <a:ext cx="1578600" cy="9900"/>
            </a:xfrm>
            <a:prstGeom prst="straightConnector1">
              <a:avLst/>
            </a:prstGeom>
            <a:noFill/>
            <a:ln cap="flat" cmpd="sng" w="9525">
              <a:solidFill>
                <a:schemeClr val="dk2"/>
              </a:solidFill>
              <a:prstDash val="solid"/>
              <a:round/>
              <a:headEnd len="med" w="med" type="none"/>
              <a:tailEnd len="med" w="med" type="none"/>
            </a:ln>
          </p:spPr>
        </p:cxnSp>
      </p:grpSp>
      <p:sp>
        <p:nvSpPr>
          <p:cNvPr id="167" name="Google Shape;167;p24"/>
          <p:cNvSpPr txBox="1"/>
          <p:nvPr/>
        </p:nvSpPr>
        <p:spPr>
          <a:xfrm>
            <a:off x="7910825" y="4781700"/>
            <a:ext cx="56325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4"/>
          <p:cNvGrpSpPr/>
          <p:nvPr/>
        </p:nvGrpSpPr>
        <p:grpSpPr>
          <a:xfrm>
            <a:off x="367075" y="831025"/>
            <a:ext cx="3956282" cy="3597349"/>
            <a:chOff x="367075" y="831025"/>
            <a:chExt cx="3956282" cy="3597349"/>
          </a:xfrm>
        </p:grpSpPr>
        <p:pic>
          <p:nvPicPr>
            <p:cNvPr id="169" name="Google Shape;169;p24"/>
            <p:cNvPicPr preferRelativeResize="0"/>
            <p:nvPr/>
          </p:nvPicPr>
          <p:blipFill>
            <a:blip r:embed="rId4">
              <a:alphaModFix/>
            </a:blip>
            <a:stretch>
              <a:fillRect/>
            </a:stretch>
          </p:blipFill>
          <p:spPr>
            <a:xfrm>
              <a:off x="367075" y="831025"/>
              <a:ext cx="3956282" cy="3597349"/>
            </a:xfrm>
            <a:prstGeom prst="rect">
              <a:avLst/>
            </a:prstGeom>
            <a:noFill/>
            <a:ln>
              <a:noFill/>
            </a:ln>
          </p:spPr>
        </p:pic>
        <p:cxnSp>
          <p:nvCxnSpPr>
            <p:cNvPr id="170" name="Google Shape;170;p24"/>
            <p:cNvCxnSpPr/>
            <p:nvPr/>
          </p:nvCxnSpPr>
          <p:spPr>
            <a:xfrm>
              <a:off x="2430225" y="2488800"/>
              <a:ext cx="0" cy="15615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4"/>
            <p:cNvCxnSpPr/>
            <p:nvPr/>
          </p:nvCxnSpPr>
          <p:spPr>
            <a:xfrm rot="10800000">
              <a:off x="878325" y="2488800"/>
              <a:ext cx="15519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8" name="Shape 1168"/>
        <p:cNvGrpSpPr/>
        <p:nvPr/>
      </p:nvGrpSpPr>
      <p:grpSpPr>
        <a:xfrm>
          <a:off x="0" y="0"/>
          <a:ext cx="0" cy="0"/>
          <a:chOff x="0" y="0"/>
          <a:chExt cx="0" cy="0"/>
        </a:xfrm>
      </p:grpSpPr>
      <p:sp>
        <p:nvSpPr>
          <p:cNvPr id="1169" name="Google Shape;1169;p1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170" name="Google Shape;1170;p1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171" name="Google Shape;1171;p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5" name="Shape 1175"/>
        <p:cNvGrpSpPr/>
        <p:nvPr/>
      </p:nvGrpSpPr>
      <p:grpSpPr>
        <a:xfrm>
          <a:off x="0" y="0"/>
          <a:ext cx="0" cy="0"/>
          <a:chOff x="0" y="0"/>
          <a:chExt cx="0" cy="0"/>
        </a:xfrm>
      </p:grpSpPr>
      <p:sp>
        <p:nvSpPr>
          <p:cNvPr id="1176" name="Google Shape;1176;p1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177" name="Google Shape;1177;p13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178" name="Google Shape;1178;p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2" name="Shape 1182"/>
        <p:cNvGrpSpPr/>
        <p:nvPr/>
      </p:nvGrpSpPr>
      <p:grpSpPr>
        <a:xfrm>
          <a:off x="0" y="0"/>
          <a:ext cx="0" cy="0"/>
          <a:chOff x="0" y="0"/>
          <a:chExt cx="0" cy="0"/>
        </a:xfrm>
      </p:grpSpPr>
      <p:sp>
        <p:nvSpPr>
          <p:cNvPr id="1183" name="Google Shape;1183;p1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184" name="Google Shape;1184;p1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185" name="Google Shape;1185;p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35"/>
          <p:cNvSpPr txBox="1"/>
          <p:nvPr>
            <p:ph type="ctrTitle"/>
          </p:nvPr>
        </p:nvSpPr>
        <p:spPr>
          <a:xfrm>
            <a:off x="311700" y="351975"/>
            <a:ext cx="3965400" cy="31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ENAE788x COURAGE Rover </a:t>
            </a:r>
            <a:endParaRPr/>
          </a:p>
        </p:txBody>
      </p:sp>
      <p:sp>
        <p:nvSpPr>
          <p:cNvPr id="1191" name="Google Shape;1191;p135"/>
          <p:cNvSpPr txBox="1"/>
          <p:nvPr>
            <p:ph idx="1" type="subTitle"/>
          </p:nvPr>
        </p:nvSpPr>
        <p:spPr>
          <a:xfrm>
            <a:off x="186900" y="3314900"/>
            <a:ext cx="4215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Justin Albrecht</a:t>
            </a:r>
            <a:endParaRPr sz="2000"/>
          </a:p>
          <a:p>
            <a:pPr indent="0" lvl="0" marL="0" rtl="0" algn="ctr">
              <a:spcBef>
                <a:spcPts val="0"/>
              </a:spcBef>
              <a:spcAft>
                <a:spcPts val="0"/>
              </a:spcAft>
              <a:buNone/>
            </a:pPr>
            <a:r>
              <a:rPr lang="en" sz="2000"/>
              <a:t>Brian Bock</a:t>
            </a:r>
            <a:endParaRPr sz="2000"/>
          </a:p>
          <a:p>
            <a:pPr indent="0" lvl="0" marL="0" rtl="0" algn="ctr">
              <a:spcBef>
                <a:spcPts val="0"/>
              </a:spcBef>
              <a:spcAft>
                <a:spcPts val="0"/>
              </a:spcAft>
              <a:buNone/>
            </a:pPr>
            <a:r>
              <a:rPr lang="en" sz="2000"/>
              <a:t>Prateek Bhargava</a:t>
            </a:r>
            <a:endParaRPr sz="2000"/>
          </a:p>
          <a:p>
            <a:pPr indent="0" lvl="0" marL="0" rtl="0" algn="ctr">
              <a:spcBef>
                <a:spcPts val="0"/>
              </a:spcBef>
              <a:spcAft>
                <a:spcPts val="0"/>
              </a:spcAft>
              <a:buNone/>
            </a:pPr>
            <a:r>
              <a:rPr lang="en" sz="2000"/>
              <a:t>Sayani Roy</a:t>
            </a:r>
            <a:endParaRPr sz="2000"/>
          </a:p>
          <a:p>
            <a:pPr indent="0" lvl="0" marL="0" rtl="0" algn="ctr">
              <a:spcBef>
                <a:spcPts val="0"/>
              </a:spcBef>
              <a:spcAft>
                <a:spcPts val="0"/>
              </a:spcAft>
              <a:buNone/>
            </a:pPr>
            <a:r>
              <a:t/>
            </a:r>
            <a:endParaRPr/>
          </a:p>
        </p:txBody>
      </p:sp>
      <p:sp>
        <p:nvSpPr>
          <p:cNvPr id="1192" name="Google Shape;1192;p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3" name="Google Shape;1193;p135"/>
          <p:cNvPicPr preferRelativeResize="0"/>
          <p:nvPr/>
        </p:nvPicPr>
        <p:blipFill>
          <a:blip r:embed="rId3">
            <a:alphaModFix/>
          </a:blip>
          <a:stretch>
            <a:fillRect/>
          </a:stretch>
        </p:blipFill>
        <p:spPr>
          <a:xfrm>
            <a:off x="4572000" y="351975"/>
            <a:ext cx="4358418" cy="4358418"/>
          </a:xfrm>
          <a:prstGeom prst="rect">
            <a:avLst/>
          </a:prstGeom>
          <a:noFill/>
          <a:ln>
            <a:noFill/>
          </a:ln>
        </p:spPr>
      </p:pic>
      <p:sp>
        <p:nvSpPr>
          <p:cNvPr id="1194" name="Google Shape;1194;p135"/>
          <p:cNvSpPr/>
          <p:nvPr/>
        </p:nvSpPr>
        <p:spPr>
          <a:xfrm>
            <a:off x="8223100" y="0"/>
            <a:ext cx="920700" cy="83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36"/>
          <p:cNvSpPr txBox="1"/>
          <p:nvPr>
            <p:ph type="title"/>
          </p:nvPr>
        </p:nvSpPr>
        <p:spPr>
          <a:xfrm>
            <a:off x="311700" y="230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Requirements	</a:t>
            </a:r>
            <a:endParaRPr/>
          </a:p>
        </p:txBody>
      </p:sp>
      <p:sp>
        <p:nvSpPr>
          <p:cNvPr id="1200" name="Google Shape;1200;p136"/>
          <p:cNvSpPr txBox="1"/>
          <p:nvPr>
            <p:ph idx="1" type="body"/>
          </p:nvPr>
        </p:nvSpPr>
        <p:spPr>
          <a:xfrm>
            <a:off x="311700" y="802850"/>
            <a:ext cx="8520600" cy="4203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600" u="sng"/>
              <a:t>Project Description:</a:t>
            </a:r>
            <a:endParaRPr b="1" sz="1600" u="sng"/>
          </a:p>
          <a:p>
            <a:pPr indent="-330200" lvl="0" marL="457200" rtl="0" algn="just">
              <a:lnSpc>
                <a:spcPct val="100000"/>
              </a:lnSpc>
              <a:spcBef>
                <a:spcPts val="0"/>
              </a:spcBef>
              <a:spcAft>
                <a:spcPts val="0"/>
              </a:spcAft>
              <a:buSzPts val="1600"/>
              <a:buChar char="●"/>
            </a:pPr>
            <a:r>
              <a:rPr lang="en" sz="1600"/>
              <a:t>Perform a detailed design of a BioBot rover, emphasizing mobility systems  </a:t>
            </a:r>
            <a:endParaRPr sz="1600"/>
          </a:p>
          <a:p>
            <a:pPr indent="-330200" lvl="1" marL="914400" rtl="0" algn="just">
              <a:lnSpc>
                <a:spcPct val="100000"/>
              </a:lnSpc>
              <a:spcBef>
                <a:spcPts val="0"/>
              </a:spcBef>
              <a:spcAft>
                <a:spcPts val="0"/>
              </a:spcAft>
              <a:buSzPts val="1600"/>
              <a:buChar char="○"/>
            </a:pPr>
            <a:r>
              <a:rPr lang="en" sz="1600"/>
              <a:t>Chassis systems (e.g., wheels, steering, suspension…) </a:t>
            </a:r>
            <a:endParaRPr sz="1600"/>
          </a:p>
          <a:p>
            <a:pPr indent="-330200" lvl="1" marL="914400" rtl="0" algn="just">
              <a:lnSpc>
                <a:spcPct val="100000"/>
              </a:lnSpc>
              <a:spcBef>
                <a:spcPts val="0"/>
              </a:spcBef>
              <a:spcAft>
                <a:spcPts val="0"/>
              </a:spcAft>
              <a:buSzPts val="1600"/>
              <a:buChar char="○"/>
            </a:pPr>
            <a:r>
              <a:rPr lang="en" sz="1600"/>
              <a:t>Support systems (e.g., energy storage) </a:t>
            </a:r>
            <a:endParaRPr sz="1600"/>
          </a:p>
          <a:p>
            <a:pPr indent="-330200" lvl="1" marL="914400" rtl="0" algn="just">
              <a:lnSpc>
                <a:spcPct val="100000"/>
              </a:lnSpc>
              <a:spcBef>
                <a:spcPts val="0"/>
              </a:spcBef>
              <a:spcAft>
                <a:spcPts val="0"/>
              </a:spcAft>
              <a:buSzPts val="1600"/>
              <a:buChar char="○"/>
            </a:pPr>
            <a:r>
              <a:rPr lang="en" sz="1600"/>
              <a:t>Navigation and guidance system (e.g., sensors, algorithms...)</a:t>
            </a:r>
            <a:endParaRPr sz="1600"/>
          </a:p>
          <a:p>
            <a:pPr indent="-330200" lvl="0" marL="457200" rtl="0" algn="just">
              <a:lnSpc>
                <a:spcPct val="100000"/>
              </a:lnSpc>
              <a:spcBef>
                <a:spcPts val="0"/>
              </a:spcBef>
              <a:spcAft>
                <a:spcPts val="0"/>
              </a:spcAft>
              <a:buSzPts val="1600"/>
              <a:buChar char="●"/>
            </a:pPr>
            <a:r>
              <a:rPr lang="en" sz="1600"/>
              <a:t>Design for Moon, then assess feasibility of systems for Mars, and conversion to Earth analogue rover</a:t>
            </a:r>
            <a:endParaRPr sz="1600"/>
          </a:p>
          <a:p>
            <a:pPr indent="0" lvl="0" marL="0" rtl="0" algn="just">
              <a:lnSpc>
                <a:spcPct val="100000"/>
              </a:lnSpc>
              <a:spcBef>
                <a:spcPts val="1600"/>
              </a:spcBef>
              <a:spcAft>
                <a:spcPts val="0"/>
              </a:spcAft>
              <a:buNone/>
            </a:pPr>
            <a:r>
              <a:rPr b="1" lang="en" sz="1600" u="sng"/>
              <a:t>Requirements (Performance) :</a:t>
            </a:r>
            <a:endParaRPr b="1" sz="1600" u="sng"/>
          </a:p>
          <a:p>
            <a:pPr indent="-330200" lvl="0" marL="457200" rtl="0" algn="just">
              <a:lnSpc>
                <a:spcPct val="100000"/>
              </a:lnSpc>
              <a:spcBef>
                <a:spcPts val="0"/>
              </a:spcBef>
              <a:spcAft>
                <a:spcPts val="0"/>
              </a:spcAft>
              <a:buSzPts val="1600"/>
              <a:buAutoNum type="arabicPeriod"/>
            </a:pPr>
            <a:r>
              <a:rPr lang="en" sz="1600"/>
              <a:t>Maximum operating speed of at least </a:t>
            </a:r>
            <a:r>
              <a:rPr b="1" lang="en" sz="1600"/>
              <a:t>4 m/sec</a:t>
            </a:r>
            <a:r>
              <a:rPr lang="en" sz="1600"/>
              <a:t> on level, flat terrain.</a:t>
            </a:r>
            <a:endParaRPr sz="1600"/>
          </a:p>
          <a:p>
            <a:pPr indent="-330200" lvl="0" marL="457200" rtl="0" algn="just">
              <a:lnSpc>
                <a:spcPct val="100000"/>
              </a:lnSpc>
              <a:spcBef>
                <a:spcPts val="0"/>
              </a:spcBef>
              <a:spcAft>
                <a:spcPts val="0"/>
              </a:spcAft>
              <a:buSzPts val="1600"/>
              <a:buAutoNum type="arabicPeriod"/>
            </a:pPr>
            <a:r>
              <a:rPr lang="en" sz="1600"/>
              <a:t>Accommodate a </a:t>
            </a:r>
            <a:r>
              <a:rPr b="1" lang="en" sz="1600"/>
              <a:t>0.3 meter</a:t>
            </a:r>
            <a:r>
              <a:rPr lang="en" sz="1600"/>
              <a:t> obstacle at minimal velocity.</a:t>
            </a:r>
            <a:endParaRPr sz="1600"/>
          </a:p>
          <a:p>
            <a:pPr indent="-330200" lvl="0" marL="457200" rtl="0" algn="just">
              <a:lnSpc>
                <a:spcPct val="100000"/>
              </a:lnSpc>
              <a:spcBef>
                <a:spcPts val="0"/>
              </a:spcBef>
              <a:spcAft>
                <a:spcPts val="0"/>
              </a:spcAft>
              <a:buSzPts val="1600"/>
              <a:buAutoNum type="arabicPeriod"/>
            </a:pPr>
            <a:r>
              <a:rPr lang="en" sz="1600"/>
              <a:t>Accommodate a </a:t>
            </a:r>
            <a:r>
              <a:rPr b="1" lang="en" sz="1600"/>
              <a:t>0.1 m </a:t>
            </a:r>
            <a:r>
              <a:rPr lang="en" sz="1600"/>
              <a:t>obstacle at a velocity of 2.5 m/sec.</a:t>
            </a:r>
            <a:endParaRPr sz="1600"/>
          </a:p>
          <a:p>
            <a:pPr indent="-330200" lvl="0" marL="457200" rtl="0" algn="just">
              <a:lnSpc>
                <a:spcPct val="100000"/>
              </a:lnSpc>
              <a:spcBef>
                <a:spcPts val="0"/>
              </a:spcBef>
              <a:spcAft>
                <a:spcPts val="0"/>
              </a:spcAft>
              <a:buSzPts val="1600"/>
              <a:buAutoNum type="arabicPeriod"/>
            </a:pPr>
            <a:r>
              <a:rPr lang="en" sz="1600"/>
              <a:t>Accommodate a </a:t>
            </a:r>
            <a:r>
              <a:rPr b="1" lang="en" sz="1600"/>
              <a:t>20° slope</a:t>
            </a:r>
            <a:r>
              <a:rPr lang="en" sz="1600"/>
              <a:t> in any direction at a speed of at least 1 m/sec and including the ability to start and stop.</a:t>
            </a:r>
            <a:endParaRPr sz="1600"/>
          </a:p>
          <a:p>
            <a:pPr indent="-330200" lvl="0" marL="457200" rtl="0" algn="just">
              <a:lnSpc>
                <a:spcPct val="100000"/>
              </a:lnSpc>
              <a:spcBef>
                <a:spcPts val="0"/>
              </a:spcBef>
              <a:spcAft>
                <a:spcPts val="0"/>
              </a:spcAft>
              <a:buSzPts val="1600"/>
              <a:buAutoNum type="arabicPeriod"/>
            </a:pPr>
            <a:r>
              <a:rPr lang="en" sz="1600"/>
              <a:t>A nominal sortie range of </a:t>
            </a:r>
            <a:r>
              <a:rPr b="1" lang="en" sz="1600"/>
              <a:t>54 km</a:t>
            </a:r>
            <a:r>
              <a:rPr lang="en" sz="1600"/>
              <a:t> at an average speed of </a:t>
            </a:r>
            <a:r>
              <a:rPr b="1" lang="en" sz="1600"/>
              <a:t>2.5 m/sec</a:t>
            </a:r>
            <a:r>
              <a:rPr lang="en" sz="1600"/>
              <a:t>.</a:t>
            </a:r>
            <a:endParaRPr sz="1600"/>
          </a:p>
          <a:p>
            <a:pPr indent="0" lvl="0" marL="457200" rtl="0" algn="just">
              <a:spcBef>
                <a:spcPts val="1600"/>
              </a:spcBef>
              <a:spcAft>
                <a:spcPts val="1600"/>
              </a:spcAft>
              <a:buNone/>
            </a:pPr>
            <a:r>
              <a:t/>
            </a:r>
            <a:endParaRPr sz="1700"/>
          </a:p>
        </p:txBody>
      </p:sp>
      <p:sp>
        <p:nvSpPr>
          <p:cNvPr id="1201" name="Google Shape;1201;p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37"/>
          <p:cNvSpPr txBox="1"/>
          <p:nvPr>
            <p:ph type="title"/>
          </p:nvPr>
        </p:nvSpPr>
        <p:spPr>
          <a:xfrm>
            <a:off x="311700" y="216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Requirements	</a:t>
            </a:r>
            <a:endParaRPr/>
          </a:p>
          <a:p>
            <a:pPr indent="0" lvl="0" marL="0" rtl="0" algn="l">
              <a:spcBef>
                <a:spcPts val="0"/>
              </a:spcBef>
              <a:spcAft>
                <a:spcPts val="0"/>
              </a:spcAft>
              <a:buNone/>
            </a:pPr>
            <a:r>
              <a:t/>
            </a:r>
            <a:endParaRPr/>
          </a:p>
        </p:txBody>
      </p:sp>
      <p:sp>
        <p:nvSpPr>
          <p:cNvPr id="1207" name="Google Shape;1207;p137"/>
          <p:cNvSpPr txBox="1"/>
          <p:nvPr>
            <p:ph idx="1" type="body"/>
          </p:nvPr>
        </p:nvSpPr>
        <p:spPr>
          <a:xfrm>
            <a:off x="311700" y="789425"/>
            <a:ext cx="8520600" cy="4136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550" u="sng"/>
              <a:t>Requirements (Payload) :</a:t>
            </a:r>
            <a:endParaRPr b="1" sz="1550" u="sng"/>
          </a:p>
          <a:p>
            <a:pPr indent="-327025" lvl="0" marL="457200" rtl="0" algn="just">
              <a:lnSpc>
                <a:spcPct val="100000"/>
              </a:lnSpc>
              <a:spcBef>
                <a:spcPts val="0"/>
              </a:spcBef>
              <a:spcAft>
                <a:spcPts val="0"/>
              </a:spcAft>
              <a:buSzPts val="1550"/>
              <a:buAutoNum type="arabicPeriod"/>
            </a:pPr>
            <a:r>
              <a:rPr lang="en" sz="1550"/>
              <a:t>Capable of carrying one 170 kg EVA crew and 80 kg of assorted payload</a:t>
            </a:r>
            <a:endParaRPr sz="1550"/>
          </a:p>
          <a:p>
            <a:pPr indent="-327025" lvl="0" marL="457200" rtl="0" algn="just">
              <a:lnSpc>
                <a:spcPct val="100000"/>
              </a:lnSpc>
              <a:spcBef>
                <a:spcPts val="0"/>
              </a:spcBef>
              <a:spcAft>
                <a:spcPts val="0"/>
              </a:spcAft>
              <a:buSzPts val="1550"/>
              <a:buAutoNum type="arabicPeriod"/>
            </a:pPr>
            <a:r>
              <a:rPr lang="en" sz="1550"/>
              <a:t>Payload may be modeled as a 0.25 m box</a:t>
            </a:r>
            <a:endParaRPr sz="1550"/>
          </a:p>
          <a:p>
            <a:pPr indent="-327025" lvl="0" marL="457200" rtl="0" algn="just">
              <a:lnSpc>
                <a:spcPct val="100000"/>
              </a:lnSpc>
              <a:spcBef>
                <a:spcPts val="0"/>
              </a:spcBef>
              <a:spcAft>
                <a:spcPts val="0"/>
              </a:spcAft>
              <a:buSzPts val="1550"/>
              <a:buAutoNum type="arabicPeriod"/>
            </a:pPr>
            <a:r>
              <a:rPr lang="en" sz="1550"/>
              <a:t>Capable of carrying a second 170 kg EVA crew in a contingency situation.</a:t>
            </a:r>
            <a:endParaRPr sz="1550"/>
          </a:p>
          <a:p>
            <a:pPr indent="-327025" lvl="0" marL="457200" rtl="0" algn="just">
              <a:lnSpc>
                <a:spcPct val="100000"/>
              </a:lnSpc>
              <a:spcBef>
                <a:spcPts val="0"/>
              </a:spcBef>
              <a:spcAft>
                <a:spcPts val="0"/>
              </a:spcAft>
              <a:buSzPts val="1550"/>
              <a:buAutoNum type="arabicPeriod"/>
            </a:pPr>
            <a:r>
              <a:rPr lang="en" sz="1550"/>
              <a:t>Incorporate roll-over protection for the crew and all required ingress/egress aids and crew restraints.</a:t>
            </a:r>
            <a:endParaRPr sz="1550"/>
          </a:p>
          <a:p>
            <a:pPr indent="0" lvl="0" marL="0" rtl="0" algn="just">
              <a:lnSpc>
                <a:spcPct val="100000"/>
              </a:lnSpc>
              <a:spcBef>
                <a:spcPts val="1000"/>
              </a:spcBef>
              <a:spcAft>
                <a:spcPts val="0"/>
              </a:spcAft>
              <a:buNone/>
            </a:pPr>
            <a:r>
              <a:rPr b="1" lang="en" sz="1550" u="sng"/>
              <a:t>Requirements (Operations) :</a:t>
            </a:r>
            <a:endParaRPr b="1" sz="1550" u="sng"/>
          </a:p>
          <a:p>
            <a:pPr indent="-327025" lvl="0" marL="457200" rtl="0" algn="just">
              <a:lnSpc>
                <a:spcPct val="100000"/>
              </a:lnSpc>
              <a:spcBef>
                <a:spcPts val="0"/>
              </a:spcBef>
              <a:spcAft>
                <a:spcPts val="0"/>
              </a:spcAft>
              <a:buSzPts val="1550"/>
              <a:buAutoNum type="arabicPeriod"/>
            </a:pPr>
            <a:r>
              <a:rPr lang="en" sz="1550"/>
              <a:t>A nominal sortie shall be at least eight hours long.</a:t>
            </a:r>
            <a:endParaRPr sz="1550"/>
          </a:p>
          <a:p>
            <a:pPr indent="-327025" lvl="0" marL="457200" rtl="0" algn="just">
              <a:lnSpc>
                <a:spcPct val="100000"/>
              </a:lnSpc>
              <a:spcBef>
                <a:spcPts val="0"/>
              </a:spcBef>
              <a:spcAft>
                <a:spcPts val="0"/>
              </a:spcAft>
              <a:buSzPts val="1550"/>
              <a:buAutoNum type="arabicPeriod"/>
            </a:pPr>
            <a:r>
              <a:rPr lang="en" sz="1550"/>
              <a:t>Two rovers must be launched on a single CLPS lander.</a:t>
            </a:r>
            <a:endParaRPr sz="1550"/>
          </a:p>
          <a:p>
            <a:pPr indent="-327025" lvl="0" marL="457200" rtl="0" algn="just">
              <a:lnSpc>
                <a:spcPct val="100000"/>
              </a:lnSpc>
              <a:spcBef>
                <a:spcPts val="0"/>
              </a:spcBef>
              <a:spcAft>
                <a:spcPts val="0"/>
              </a:spcAft>
              <a:buSzPts val="1550"/>
              <a:buAutoNum type="arabicPeriod"/>
            </a:pPr>
            <a:r>
              <a:rPr lang="en" sz="1550"/>
              <a:t>A single rover shall mass ≤250 kg.</a:t>
            </a:r>
            <a:endParaRPr sz="1550"/>
          </a:p>
          <a:p>
            <a:pPr indent="-327025" lvl="0" marL="457200" rtl="0" algn="just">
              <a:lnSpc>
                <a:spcPct val="100000"/>
              </a:lnSpc>
              <a:spcBef>
                <a:spcPts val="0"/>
              </a:spcBef>
              <a:spcAft>
                <a:spcPts val="0"/>
              </a:spcAft>
              <a:buSzPts val="1550"/>
              <a:buAutoNum type="arabicPeriod"/>
            </a:pPr>
            <a:r>
              <a:rPr lang="en" sz="1550"/>
              <a:t>Capable of operating indefinitely without crew present.</a:t>
            </a:r>
            <a:endParaRPr sz="1550"/>
          </a:p>
          <a:p>
            <a:pPr indent="0" lvl="0" marL="0" rtl="0" algn="just">
              <a:lnSpc>
                <a:spcPct val="100000"/>
              </a:lnSpc>
              <a:spcBef>
                <a:spcPts val="1000"/>
              </a:spcBef>
              <a:spcAft>
                <a:spcPts val="0"/>
              </a:spcAft>
              <a:buNone/>
            </a:pPr>
            <a:r>
              <a:rPr b="1" lang="en" sz="1550" u="sng"/>
              <a:t>Requirements (GN&amp;C) :</a:t>
            </a:r>
            <a:endParaRPr b="1" sz="1550" u="sng"/>
          </a:p>
          <a:p>
            <a:pPr indent="-327025" lvl="0" marL="457200" rtl="0" algn="just">
              <a:lnSpc>
                <a:spcPct val="100000"/>
              </a:lnSpc>
              <a:spcBef>
                <a:spcPts val="0"/>
              </a:spcBef>
              <a:spcAft>
                <a:spcPts val="0"/>
              </a:spcAft>
              <a:buSzPts val="1550"/>
              <a:buAutoNum type="arabicPeriod"/>
            </a:pPr>
            <a:r>
              <a:rPr lang="en" sz="1550"/>
              <a:t>Capable of being controlled directly, remotely, or automated.</a:t>
            </a:r>
            <a:endParaRPr sz="1550"/>
          </a:p>
          <a:p>
            <a:pPr indent="-327025" lvl="0" marL="457200" rtl="0" algn="l">
              <a:lnSpc>
                <a:spcPct val="100000"/>
              </a:lnSpc>
              <a:spcBef>
                <a:spcPts val="0"/>
              </a:spcBef>
              <a:spcAft>
                <a:spcPts val="0"/>
              </a:spcAft>
              <a:buSzPts val="1550"/>
              <a:buAutoNum type="arabicPeriod"/>
            </a:pPr>
            <a:r>
              <a:rPr lang="en" sz="1550"/>
              <a:t>Capable of following an astronaut, astronaut’s path, or autonomous path planning between waypoints.</a:t>
            </a:r>
            <a:endParaRPr sz="1550"/>
          </a:p>
          <a:p>
            <a:pPr indent="-327025" lvl="0" marL="457200" rtl="0" algn="just">
              <a:lnSpc>
                <a:spcPct val="100000"/>
              </a:lnSpc>
              <a:spcBef>
                <a:spcPts val="0"/>
              </a:spcBef>
              <a:spcAft>
                <a:spcPts val="0"/>
              </a:spcAft>
              <a:buSzPts val="1550"/>
              <a:buAutoNum type="arabicPeriod"/>
            </a:pPr>
            <a:r>
              <a:rPr lang="en" sz="1550"/>
              <a:t>Capable of operating during any portion of the lunar day/night cycle and at any latitude. </a:t>
            </a:r>
            <a:endParaRPr sz="1550"/>
          </a:p>
          <a:p>
            <a:pPr indent="0" lvl="0" marL="457200" rtl="0" algn="l">
              <a:spcBef>
                <a:spcPts val="0"/>
              </a:spcBef>
              <a:spcAft>
                <a:spcPts val="0"/>
              </a:spcAft>
              <a:buNone/>
            </a:pPr>
            <a:r>
              <a:t/>
            </a:r>
            <a:endParaRPr sz="1500"/>
          </a:p>
          <a:p>
            <a:pPr indent="0" lvl="0" marL="457200" rtl="0" algn="l">
              <a:spcBef>
                <a:spcPts val="1600"/>
              </a:spcBef>
              <a:spcAft>
                <a:spcPts val="1600"/>
              </a:spcAft>
              <a:buNone/>
            </a:pPr>
            <a:r>
              <a:t/>
            </a:r>
            <a:endParaRPr/>
          </a:p>
        </p:txBody>
      </p:sp>
      <p:sp>
        <p:nvSpPr>
          <p:cNvPr id="1208" name="Google Shape;1208;p1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Terramechanics</a:t>
            </a:r>
            <a:endParaRPr/>
          </a:p>
        </p:txBody>
      </p:sp>
      <p:sp>
        <p:nvSpPr>
          <p:cNvPr id="1214" name="Google Shape;1214;p1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3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Trade Study - Drawbar Pull - No Grousers - Flat Terrain</a:t>
            </a:r>
            <a:endParaRPr sz="2600"/>
          </a:p>
        </p:txBody>
      </p:sp>
      <p:sp>
        <p:nvSpPr>
          <p:cNvPr id="1220" name="Google Shape;1220;p139"/>
          <p:cNvSpPr txBox="1"/>
          <p:nvPr/>
        </p:nvSpPr>
        <p:spPr>
          <a:xfrm>
            <a:off x="1587113"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4 Wheels</a:t>
            </a:r>
            <a:endParaRPr b="1" sz="2000">
              <a:solidFill>
                <a:schemeClr val="dk1"/>
              </a:solidFill>
            </a:endParaRPr>
          </a:p>
        </p:txBody>
      </p:sp>
      <p:sp>
        <p:nvSpPr>
          <p:cNvPr id="1221" name="Google Shape;1221;p139"/>
          <p:cNvSpPr txBox="1"/>
          <p:nvPr/>
        </p:nvSpPr>
        <p:spPr>
          <a:xfrm>
            <a:off x="5997025"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6 Wheels</a:t>
            </a:r>
            <a:endParaRPr b="1" sz="2000">
              <a:solidFill>
                <a:schemeClr val="dk1"/>
              </a:solidFill>
            </a:endParaRPr>
          </a:p>
        </p:txBody>
      </p:sp>
      <p:sp>
        <p:nvSpPr>
          <p:cNvPr id="1222" name="Google Shape;1222;p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3" name="Google Shape;1223;p139"/>
          <p:cNvPicPr preferRelativeResize="0"/>
          <p:nvPr/>
        </p:nvPicPr>
        <p:blipFill>
          <a:blip r:embed="rId3">
            <a:alphaModFix/>
          </a:blip>
          <a:stretch>
            <a:fillRect/>
          </a:stretch>
        </p:blipFill>
        <p:spPr>
          <a:xfrm>
            <a:off x="311700" y="921586"/>
            <a:ext cx="4162171" cy="3575015"/>
          </a:xfrm>
          <a:prstGeom prst="rect">
            <a:avLst/>
          </a:prstGeom>
          <a:noFill/>
          <a:ln>
            <a:noFill/>
          </a:ln>
        </p:spPr>
      </p:pic>
      <p:pic>
        <p:nvPicPr>
          <p:cNvPr id="1224" name="Google Shape;1224;p139"/>
          <p:cNvPicPr preferRelativeResize="0"/>
          <p:nvPr/>
        </p:nvPicPr>
        <p:blipFill>
          <a:blip r:embed="rId4">
            <a:alphaModFix/>
          </a:blip>
          <a:stretch>
            <a:fillRect/>
          </a:stretch>
        </p:blipFill>
        <p:spPr>
          <a:xfrm>
            <a:off x="4540452" y="917925"/>
            <a:ext cx="4376749" cy="357501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Trade Study - Drawbar Pull - No Grousers - 20 Slope</a:t>
            </a:r>
            <a:endParaRPr/>
          </a:p>
          <a:p>
            <a:pPr indent="0" lvl="0" marL="0" rtl="0" algn="l">
              <a:spcBef>
                <a:spcPts val="0"/>
              </a:spcBef>
              <a:spcAft>
                <a:spcPts val="0"/>
              </a:spcAft>
              <a:buNone/>
            </a:pPr>
            <a:r>
              <a:t/>
            </a:r>
            <a:endParaRPr/>
          </a:p>
        </p:txBody>
      </p:sp>
      <p:sp>
        <p:nvSpPr>
          <p:cNvPr id="1230" name="Google Shape;1230;p140"/>
          <p:cNvSpPr txBox="1"/>
          <p:nvPr/>
        </p:nvSpPr>
        <p:spPr>
          <a:xfrm>
            <a:off x="1587113"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4 Wheels</a:t>
            </a:r>
            <a:endParaRPr b="1" sz="2000">
              <a:solidFill>
                <a:schemeClr val="dk1"/>
              </a:solidFill>
            </a:endParaRPr>
          </a:p>
        </p:txBody>
      </p:sp>
      <p:sp>
        <p:nvSpPr>
          <p:cNvPr id="1231" name="Google Shape;1231;p140"/>
          <p:cNvSpPr txBox="1"/>
          <p:nvPr/>
        </p:nvSpPr>
        <p:spPr>
          <a:xfrm>
            <a:off x="5997025"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6 Wheels</a:t>
            </a:r>
            <a:endParaRPr b="1" sz="2000">
              <a:solidFill>
                <a:schemeClr val="dk1"/>
              </a:solidFill>
            </a:endParaRPr>
          </a:p>
        </p:txBody>
      </p:sp>
      <p:sp>
        <p:nvSpPr>
          <p:cNvPr id="1232" name="Google Shape;1232;p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3" name="Google Shape;1233;p140"/>
          <p:cNvPicPr preferRelativeResize="0"/>
          <p:nvPr/>
        </p:nvPicPr>
        <p:blipFill>
          <a:blip r:embed="rId3">
            <a:alphaModFix/>
          </a:blip>
          <a:stretch>
            <a:fillRect/>
          </a:stretch>
        </p:blipFill>
        <p:spPr>
          <a:xfrm>
            <a:off x="342825" y="812375"/>
            <a:ext cx="4073752" cy="3523374"/>
          </a:xfrm>
          <a:prstGeom prst="rect">
            <a:avLst/>
          </a:prstGeom>
          <a:noFill/>
          <a:ln>
            <a:noFill/>
          </a:ln>
        </p:spPr>
      </p:pic>
      <p:pic>
        <p:nvPicPr>
          <p:cNvPr id="1234" name="Google Shape;1234;p140"/>
          <p:cNvPicPr preferRelativeResize="0"/>
          <p:nvPr/>
        </p:nvPicPr>
        <p:blipFill>
          <a:blip r:embed="rId4">
            <a:alphaModFix/>
          </a:blip>
          <a:stretch>
            <a:fillRect/>
          </a:stretch>
        </p:blipFill>
        <p:spPr>
          <a:xfrm>
            <a:off x="4579682" y="812375"/>
            <a:ext cx="4283742" cy="35233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41"/>
          <p:cNvSpPr txBox="1"/>
          <p:nvPr>
            <p:ph type="title"/>
          </p:nvPr>
        </p:nvSpPr>
        <p:spPr>
          <a:xfrm>
            <a:off x="311700" y="131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Trade Study - Drawbar Pull - Grousers - Flat</a:t>
            </a:r>
            <a:endParaRPr/>
          </a:p>
          <a:p>
            <a:pPr indent="0" lvl="0" marL="0" rtl="0" algn="l">
              <a:spcBef>
                <a:spcPts val="0"/>
              </a:spcBef>
              <a:spcAft>
                <a:spcPts val="0"/>
              </a:spcAft>
              <a:buNone/>
            </a:pPr>
            <a:r>
              <a:t/>
            </a:r>
            <a:endParaRPr/>
          </a:p>
        </p:txBody>
      </p:sp>
      <p:sp>
        <p:nvSpPr>
          <p:cNvPr id="1240" name="Google Shape;1240;p141"/>
          <p:cNvSpPr txBox="1"/>
          <p:nvPr/>
        </p:nvSpPr>
        <p:spPr>
          <a:xfrm>
            <a:off x="1587113"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4 Wheels</a:t>
            </a:r>
            <a:endParaRPr b="1" sz="2000">
              <a:solidFill>
                <a:schemeClr val="dk1"/>
              </a:solidFill>
            </a:endParaRPr>
          </a:p>
        </p:txBody>
      </p:sp>
      <p:sp>
        <p:nvSpPr>
          <p:cNvPr id="1241" name="Google Shape;1241;p141"/>
          <p:cNvSpPr txBox="1"/>
          <p:nvPr/>
        </p:nvSpPr>
        <p:spPr>
          <a:xfrm>
            <a:off x="5997025"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6 Wheels</a:t>
            </a:r>
            <a:endParaRPr b="1" sz="2000">
              <a:solidFill>
                <a:schemeClr val="dk1"/>
              </a:solidFill>
            </a:endParaRPr>
          </a:p>
        </p:txBody>
      </p:sp>
      <p:sp>
        <p:nvSpPr>
          <p:cNvPr id="1242" name="Google Shape;1242;p1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43" name="Google Shape;1243;p141"/>
          <p:cNvPicPr preferRelativeResize="0"/>
          <p:nvPr/>
        </p:nvPicPr>
        <p:blipFill>
          <a:blip r:embed="rId3">
            <a:alphaModFix/>
          </a:blip>
          <a:stretch>
            <a:fillRect/>
          </a:stretch>
        </p:blipFill>
        <p:spPr>
          <a:xfrm>
            <a:off x="349025" y="880287"/>
            <a:ext cx="4011777" cy="3561962"/>
          </a:xfrm>
          <a:prstGeom prst="rect">
            <a:avLst/>
          </a:prstGeom>
          <a:noFill/>
          <a:ln>
            <a:noFill/>
          </a:ln>
        </p:spPr>
      </p:pic>
      <p:pic>
        <p:nvPicPr>
          <p:cNvPr id="1244" name="Google Shape;1244;p141"/>
          <p:cNvPicPr preferRelativeResize="0"/>
          <p:nvPr/>
        </p:nvPicPr>
        <p:blipFill>
          <a:blip r:embed="rId4">
            <a:alphaModFix/>
          </a:blip>
          <a:stretch>
            <a:fillRect/>
          </a:stretch>
        </p:blipFill>
        <p:spPr>
          <a:xfrm>
            <a:off x="4526358" y="880287"/>
            <a:ext cx="4238442" cy="3561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152100" y="99825"/>
            <a:ext cx="848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Drawbar Pull 4 Wheels - No. of Grousers</a:t>
            </a:r>
            <a:endParaRPr sz="2400"/>
          </a:p>
        </p:txBody>
      </p:sp>
      <p:sp>
        <p:nvSpPr>
          <p:cNvPr id="177" name="Google Shape;177;p25"/>
          <p:cNvSpPr txBox="1"/>
          <p:nvPr/>
        </p:nvSpPr>
        <p:spPr>
          <a:xfrm>
            <a:off x="3095275" y="1472850"/>
            <a:ext cx="494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8</a:t>
            </a:r>
            <a:endParaRPr b="1" sz="2400">
              <a:solidFill>
                <a:schemeClr val="dk1"/>
              </a:solidFill>
            </a:endParaRPr>
          </a:p>
        </p:txBody>
      </p:sp>
      <p:sp>
        <p:nvSpPr>
          <p:cNvPr id="178" name="Google Shape;178;p25"/>
          <p:cNvSpPr txBox="1"/>
          <p:nvPr/>
        </p:nvSpPr>
        <p:spPr>
          <a:xfrm>
            <a:off x="6832150" y="1602950"/>
            <a:ext cx="6300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12</a:t>
            </a:r>
            <a:endParaRPr b="1" sz="2400">
              <a:solidFill>
                <a:schemeClr val="dk1"/>
              </a:solidFill>
            </a:endParaRPr>
          </a:p>
        </p:txBody>
      </p:sp>
      <p:sp>
        <p:nvSpPr>
          <p:cNvPr id="179" name="Google Shape;179;p25"/>
          <p:cNvSpPr txBox="1"/>
          <p:nvPr/>
        </p:nvSpPr>
        <p:spPr>
          <a:xfrm>
            <a:off x="3095263" y="3611525"/>
            <a:ext cx="6300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16</a:t>
            </a:r>
            <a:endParaRPr b="1" sz="2400">
              <a:solidFill>
                <a:schemeClr val="dk1"/>
              </a:solidFill>
            </a:endParaRPr>
          </a:p>
        </p:txBody>
      </p:sp>
      <p:sp>
        <p:nvSpPr>
          <p:cNvPr id="180" name="Google Shape;180;p25"/>
          <p:cNvSpPr txBox="1"/>
          <p:nvPr/>
        </p:nvSpPr>
        <p:spPr>
          <a:xfrm>
            <a:off x="6898750" y="3678175"/>
            <a:ext cx="6300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24</a:t>
            </a:r>
            <a:endParaRPr b="1" sz="2400">
              <a:solidFill>
                <a:schemeClr val="dk1"/>
              </a:solidFill>
            </a:endParaRPr>
          </a:p>
        </p:txBody>
      </p:sp>
      <p:sp>
        <p:nvSpPr>
          <p:cNvPr id="181" name="Google Shape;18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82" name="Google Shape;182;p25"/>
          <p:cNvGrpSpPr/>
          <p:nvPr/>
        </p:nvGrpSpPr>
        <p:grpSpPr>
          <a:xfrm>
            <a:off x="4243696" y="729882"/>
            <a:ext cx="2488151" cy="2146462"/>
            <a:chOff x="1754138" y="252413"/>
            <a:chExt cx="6257925" cy="4695825"/>
          </a:xfrm>
        </p:grpSpPr>
        <p:pic>
          <p:nvPicPr>
            <p:cNvPr id="183" name="Google Shape;183;p25"/>
            <p:cNvPicPr preferRelativeResize="0"/>
            <p:nvPr/>
          </p:nvPicPr>
          <p:blipFill>
            <a:blip r:embed="rId3">
              <a:alphaModFix/>
            </a:blip>
            <a:stretch>
              <a:fillRect/>
            </a:stretch>
          </p:blipFill>
          <p:spPr>
            <a:xfrm>
              <a:off x="1754138" y="252413"/>
              <a:ext cx="6257925" cy="4695825"/>
            </a:xfrm>
            <a:prstGeom prst="rect">
              <a:avLst/>
            </a:prstGeom>
            <a:noFill/>
            <a:ln>
              <a:noFill/>
            </a:ln>
          </p:spPr>
        </p:pic>
        <p:cxnSp>
          <p:nvCxnSpPr>
            <p:cNvPr id="184" name="Google Shape;184;p25"/>
            <p:cNvCxnSpPr/>
            <p:nvPr/>
          </p:nvCxnSpPr>
          <p:spPr>
            <a:xfrm>
              <a:off x="3943725" y="2932800"/>
              <a:ext cx="0" cy="15108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25"/>
            <p:cNvCxnSpPr/>
            <p:nvPr/>
          </p:nvCxnSpPr>
          <p:spPr>
            <a:xfrm rot="10800000">
              <a:off x="2577250" y="2932800"/>
              <a:ext cx="1388700" cy="0"/>
            </a:xfrm>
            <a:prstGeom prst="straightConnector1">
              <a:avLst/>
            </a:prstGeom>
            <a:noFill/>
            <a:ln cap="flat" cmpd="sng" w="9525">
              <a:solidFill>
                <a:schemeClr val="dk2"/>
              </a:solidFill>
              <a:prstDash val="solid"/>
              <a:round/>
              <a:headEnd len="med" w="med" type="none"/>
              <a:tailEnd len="med" w="med" type="none"/>
            </a:ln>
          </p:spPr>
        </p:cxnSp>
      </p:grpSp>
      <p:grpSp>
        <p:nvGrpSpPr>
          <p:cNvPr id="186" name="Google Shape;186;p25"/>
          <p:cNvGrpSpPr/>
          <p:nvPr/>
        </p:nvGrpSpPr>
        <p:grpSpPr>
          <a:xfrm>
            <a:off x="402098" y="2939191"/>
            <a:ext cx="2693015" cy="2117450"/>
            <a:chOff x="1276375" y="534938"/>
            <a:chExt cx="6324600" cy="4752975"/>
          </a:xfrm>
        </p:grpSpPr>
        <p:pic>
          <p:nvPicPr>
            <p:cNvPr id="187" name="Google Shape;187;p25"/>
            <p:cNvPicPr preferRelativeResize="0"/>
            <p:nvPr/>
          </p:nvPicPr>
          <p:blipFill>
            <a:blip r:embed="rId4">
              <a:alphaModFix/>
            </a:blip>
            <a:stretch>
              <a:fillRect/>
            </a:stretch>
          </p:blipFill>
          <p:spPr>
            <a:xfrm>
              <a:off x="1276375" y="534938"/>
              <a:ext cx="6324600" cy="4752975"/>
            </a:xfrm>
            <a:prstGeom prst="rect">
              <a:avLst/>
            </a:prstGeom>
            <a:noFill/>
            <a:ln>
              <a:noFill/>
            </a:ln>
          </p:spPr>
        </p:pic>
        <p:cxnSp>
          <p:nvCxnSpPr>
            <p:cNvPr id="188" name="Google Shape;188;p25"/>
            <p:cNvCxnSpPr/>
            <p:nvPr/>
          </p:nvCxnSpPr>
          <p:spPr>
            <a:xfrm>
              <a:off x="3521575" y="3232750"/>
              <a:ext cx="0" cy="153300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25"/>
            <p:cNvCxnSpPr/>
            <p:nvPr/>
          </p:nvCxnSpPr>
          <p:spPr>
            <a:xfrm rot="10800000">
              <a:off x="2110675" y="3243850"/>
              <a:ext cx="1422000" cy="0"/>
            </a:xfrm>
            <a:prstGeom prst="straightConnector1">
              <a:avLst/>
            </a:prstGeom>
            <a:noFill/>
            <a:ln cap="flat" cmpd="sng" w="9525">
              <a:solidFill>
                <a:schemeClr val="dk2"/>
              </a:solidFill>
              <a:prstDash val="solid"/>
              <a:round/>
              <a:headEnd len="med" w="med" type="none"/>
              <a:tailEnd len="med" w="med" type="none"/>
            </a:ln>
          </p:spPr>
        </p:cxnSp>
      </p:grpSp>
      <p:grpSp>
        <p:nvGrpSpPr>
          <p:cNvPr id="190" name="Google Shape;190;p25"/>
          <p:cNvGrpSpPr/>
          <p:nvPr/>
        </p:nvGrpSpPr>
        <p:grpSpPr>
          <a:xfrm>
            <a:off x="401999" y="732688"/>
            <a:ext cx="2693329" cy="2146337"/>
            <a:chOff x="-164550" y="0"/>
            <a:chExt cx="5962650" cy="4914900"/>
          </a:xfrm>
        </p:grpSpPr>
        <p:pic>
          <p:nvPicPr>
            <p:cNvPr id="191" name="Google Shape;191;p25"/>
            <p:cNvPicPr preferRelativeResize="0"/>
            <p:nvPr/>
          </p:nvPicPr>
          <p:blipFill>
            <a:blip r:embed="rId5">
              <a:alphaModFix/>
            </a:blip>
            <a:stretch>
              <a:fillRect/>
            </a:stretch>
          </p:blipFill>
          <p:spPr>
            <a:xfrm>
              <a:off x="-164550" y="0"/>
              <a:ext cx="5962650" cy="4914900"/>
            </a:xfrm>
            <a:prstGeom prst="rect">
              <a:avLst/>
            </a:prstGeom>
            <a:noFill/>
            <a:ln>
              <a:noFill/>
            </a:ln>
          </p:spPr>
        </p:pic>
        <p:cxnSp>
          <p:nvCxnSpPr>
            <p:cNvPr id="192" name="Google Shape;192;p25"/>
            <p:cNvCxnSpPr/>
            <p:nvPr/>
          </p:nvCxnSpPr>
          <p:spPr>
            <a:xfrm>
              <a:off x="1944075" y="2788375"/>
              <a:ext cx="0" cy="15885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5"/>
            <p:cNvCxnSpPr/>
            <p:nvPr/>
          </p:nvCxnSpPr>
          <p:spPr>
            <a:xfrm rot="10800000">
              <a:off x="610900" y="2799475"/>
              <a:ext cx="1344300" cy="0"/>
            </a:xfrm>
            <a:prstGeom prst="straightConnector1">
              <a:avLst/>
            </a:prstGeom>
            <a:noFill/>
            <a:ln cap="flat" cmpd="sng" w="9525">
              <a:solidFill>
                <a:schemeClr val="dk2"/>
              </a:solidFill>
              <a:prstDash val="solid"/>
              <a:round/>
              <a:headEnd len="med" w="med" type="none"/>
              <a:tailEnd len="med" w="med" type="none"/>
            </a:ln>
          </p:spPr>
        </p:cxnSp>
      </p:grpSp>
      <p:grpSp>
        <p:nvGrpSpPr>
          <p:cNvPr id="194" name="Google Shape;194;p25"/>
          <p:cNvGrpSpPr/>
          <p:nvPr/>
        </p:nvGrpSpPr>
        <p:grpSpPr>
          <a:xfrm>
            <a:off x="4243860" y="2933692"/>
            <a:ext cx="2487847" cy="2146325"/>
            <a:chOff x="1366838" y="228600"/>
            <a:chExt cx="6410325" cy="4686300"/>
          </a:xfrm>
        </p:grpSpPr>
        <p:pic>
          <p:nvPicPr>
            <p:cNvPr id="195" name="Google Shape;195;p25"/>
            <p:cNvPicPr preferRelativeResize="0"/>
            <p:nvPr/>
          </p:nvPicPr>
          <p:blipFill>
            <a:blip r:embed="rId6">
              <a:alphaModFix/>
            </a:blip>
            <a:stretch>
              <a:fillRect/>
            </a:stretch>
          </p:blipFill>
          <p:spPr>
            <a:xfrm>
              <a:off x="1366838" y="228600"/>
              <a:ext cx="6410325" cy="4686300"/>
            </a:xfrm>
            <a:prstGeom prst="rect">
              <a:avLst/>
            </a:prstGeom>
            <a:noFill/>
            <a:ln>
              <a:noFill/>
            </a:ln>
          </p:spPr>
        </p:pic>
        <p:cxnSp>
          <p:nvCxnSpPr>
            <p:cNvPr id="196" name="Google Shape;196;p25"/>
            <p:cNvCxnSpPr/>
            <p:nvPr/>
          </p:nvCxnSpPr>
          <p:spPr>
            <a:xfrm>
              <a:off x="3621550" y="2899475"/>
              <a:ext cx="0" cy="15219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25"/>
            <p:cNvCxnSpPr/>
            <p:nvPr/>
          </p:nvCxnSpPr>
          <p:spPr>
            <a:xfrm rot="10800000">
              <a:off x="2210675" y="2910575"/>
              <a:ext cx="14220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4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Trade Study - Drawbar Pull - Grousers - 20 Slope</a:t>
            </a:r>
            <a:endParaRPr/>
          </a:p>
          <a:p>
            <a:pPr indent="0" lvl="0" marL="0" rtl="0" algn="l">
              <a:spcBef>
                <a:spcPts val="0"/>
              </a:spcBef>
              <a:spcAft>
                <a:spcPts val="0"/>
              </a:spcAft>
              <a:buNone/>
            </a:pPr>
            <a:r>
              <a:t/>
            </a:r>
            <a:endParaRPr/>
          </a:p>
        </p:txBody>
      </p:sp>
      <p:sp>
        <p:nvSpPr>
          <p:cNvPr id="1250" name="Google Shape;1250;p142"/>
          <p:cNvSpPr txBox="1"/>
          <p:nvPr/>
        </p:nvSpPr>
        <p:spPr>
          <a:xfrm>
            <a:off x="1587113"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4 Wheels</a:t>
            </a:r>
            <a:endParaRPr b="1" sz="2000">
              <a:solidFill>
                <a:schemeClr val="dk1"/>
              </a:solidFill>
            </a:endParaRPr>
          </a:p>
        </p:txBody>
      </p:sp>
      <p:sp>
        <p:nvSpPr>
          <p:cNvPr id="1251" name="Google Shape;1251;p142"/>
          <p:cNvSpPr txBox="1"/>
          <p:nvPr/>
        </p:nvSpPr>
        <p:spPr>
          <a:xfrm>
            <a:off x="5997025"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6 Wheels</a:t>
            </a:r>
            <a:endParaRPr b="1" sz="2000">
              <a:solidFill>
                <a:schemeClr val="dk1"/>
              </a:solidFill>
            </a:endParaRPr>
          </a:p>
        </p:txBody>
      </p:sp>
      <p:sp>
        <p:nvSpPr>
          <p:cNvPr id="1252" name="Google Shape;1252;p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53" name="Google Shape;1253;p142"/>
          <p:cNvPicPr preferRelativeResize="0"/>
          <p:nvPr/>
        </p:nvPicPr>
        <p:blipFill>
          <a:blip r:embed="rId3">
            <a:alphaModFix/>
          </a:blip>
          <a:stretch>
            <a:fillRect/>
          </a:stretch>
        </p:blipFill>
        <p:spPr>
          <a:xfrm>
            <a:off x="367075" y="831025"/>
            <a:ext cx="3956282" cy="3597349"/>
          </a:xfrm>
          <a:prstGeom prst="rect">
            <a:avLst/>
          </a:prstGeom>
          <a:noFill/>
          <a:ln>
            <a:noFill/>
          </a:ln>
        </p:spPr>
      </p:pic>
      <p:grpSp>
        <p:nvGrpSpPr>
          <p:cNvPr id="1254" name="Google Shape;1254;p142"/>
          <p:cNvGrpSpPr/>
          <p:nvPr/>
        </p:nvGrpSpPr>
        <p:grpSpPr>
          <a:xfrm>
            <a:off x="4495800" y="810075"/>
            <a:ext cx="4253001" cy="3597350"/>
            <a:chOff x="4484925" y="831025"/>
            <a:chExt cx="4253001" cy="3597350"/>
          </a:xfrm>
        </p:grpSpPr>
        <p:pic>
          <p:nvPicPr>
            <p:cNvPr id="1255" name="Google Shape;1255;p142"/>
            <p:cNvPicPr preferRelativeResize="0"/>
            <p:nvPr/>
          </p:nvPicPr>
          <p:blipFill>
            <a:blip r:embed="rId4">
              <a:alphaModFix/>
            </a:blip>
            <a:stretch>
              <a:fillRect/>
            </a:stretch>
          </p:blipFill>
          <p:spPr>
            <a:xfrm>
              <a:off x="4484925" y="831025"/>
              <a:ext cx="4253001" cy="3597350"/>
            </a:xfrm>
            <a:prstGeom prst="rect">
              <a:avLst/>
            </a:prstGeom>
            <a:noFill/>
            <a:ln>
              <a:noFill/>
            </a:ln>
          </p:spPr>
        </p:pic>
        <p:sp>
          <p:nvSpPr>
            <p:cNvPr id="1256" name="Google Shape;1256;p142"/>
            <p:cNvSpPr/>
            <p:nvPr/>
          </p:nvSpPr>
          <p:spPr>
            <a:xfrm>
              <a:off x="6624200" y="2509538"/>
              <a:ext cx="166800" cy="18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7" name="Google Shape;1257;p142"/>
            <p:cNvCxnSpPr>
              <a:stCxn id="1256" idx="4"/>
            </p:cNvCxnSpPr>
            <p:nvPr/>
          </p:nvCxnSpPr>
          <p:spPr>
            <a:xfrm flipH="1">
              <a:off x="6691700" y="2692238"/>
              <a:ext cx="15900" cy="1306800"/>
            </a:xfrm>
            <a:prstGeom prst="straightConnector1">
              <a:avLst/>
            </a:prstGeom>
            <a:noFill/>
            <a:ln cap="flat" cmpd="sng" w="9525">
              <a:solidFill>
                <a:schemeClr val="dk2"/>
              </a:solidFill>
              <a:prstDash val="solid"/>
              <a:round/>
              <a:headEnd len="med" w="med" type="none"/>
              <a:tailEnd len="med" w="med" type="none"/>
            </a:ln>
          </p:spPr>
        </p:cxnSp>
        <p:cxnSp>
          <p:nvCxnSpPr>
            <p:cNvPr id="1258" name="Google Shape;1258;p142"/>
            <p:cNvCxnSpPr>
              <a:stCxn id="1256" idx="2"/>
            </p:cNvCxnSpPr>
            <p:nvPr/>
          </p:nvCxnSpPr>
          <p:spPr>
            <a:xfrm flipH="1">
              <a:off x="5045600" y="2600888"/>
              <a:ext cx="1578600" cy="9900"/>
            </a:xfrm>
            <a:prstGeom prst="straightConnector1">
              <a:avLst/>
            </a:prstGeom>
            <a:noFill/>
            <a:ln cap="flat" cmpd="sng" w="9525">
              <a:solidFill>
                <a:schemeClr val="dk2"/>
              </a:solidFill>
              <a:prstDash val="solid"/>
              <a:round/>
              <a:headEnd len="med" w="med" type="none"/>
              <a:tailEnd len="med" w="med" type="none"/>
            </a:ln>
          </p:spPr>
        </p:cxnSp>
      </p:grpSp>
      <p:sp>
        <p:nvSpPr>
          <p:cNvPr id="1259" name="Google Shape;1259;p142"/>
          <p:cNvSpPr txBox="1"/>
          <p:nvPr/>
        </p:nvSpPr>
        <p:spPr>
          <a:xfrm>
            <a:off x="7910825" y="4781700"/>
            <a:ext cx="56325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43"/>
          <p:cNvSpPr txBox="1"/>
          <p:nvPr>
            <p:ph type="title"/>
          </p:nvPr>
        </p:nvSpPr>
        <p:spPr>
          <a:xfrm>
            <a:off x="152100" y="99825"/>
            <a:ext cx="848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Drawbar Pull 6 Wheels - No. of Grousers</a:t>
            </a:r>
            <a:endParaRPr sz="2400"/>
          </a:p>
        </p:txBody>
      </p:sp>
      <p:sp>
        <p:nvSpPr>
          <p:cNvPr id="1265" name="Google Shape;1265;p143"/>
          <p:cNvSpPr txBox="1"/>
          <p:nvPr/>
        </p:nvSpPr>
        <p:spPr>
          <a:xfrm>
            <a:off x="3095275" y="1472850"/>
            <a:ext cx="494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8</a:t>
            </a:r>
            <a:endParaRPr b="1" sz="2400">
              <a:solidFill>
                <a:schemeClr val="dk1"/>
              </a:solidFill>
            </a:endParaRPr>
          </a:p>
        </p:txBody>
      </p:sp>
      <p:sp>
        <p:nvSpPr>
          <p:cNvPr id="1266" name="Google Shape;1266;p143"/>
          <p:cNvSpPr txBox="1"/>
          <p:nvPr/>
        </p:nvSpPr>
        <p:spPr>
          <a:xfrm>
            <a:off x="6832150" y="1602950"/>
            <a:ext cx="6300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12</a:t>
            </a:r>
            <a:endParaRPr b="1" sz="2400">
              <a:solidFill>
                <a:schemeClr val="dk1"/>
              </a:solidFill>
            </a:endParaRPr>
          </a:p>
        </p:txBody>
      </p:sp>
      <p:sp>
        <p:nvSpPr>
          <p:cNvPr id="1267" name="Google Shape;1267;p143"/>
          <p:cNvSpPr txBox="1"/>
          <p:nvPr/>
        </p:nvSpPr>
        <p:spPr>
          <a:xfrm>
            <a:off x="1420925" y="3711500"/>
            <a:ext cx="6300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16</a:t>
            </a:r>
            <a:endParaRPr b="1" sz="2400">
              <a:solidFill>
                <a:schemeClr val="dk1"/>
              </a:solidFill>
            </a:endParaRPr>
          </a:p>
        </p:txBody>
      </p:sp>
      <p:sp>
        <p:nvSpPr>
          <p:cNvPr id="1268" name="Google Shape;1268;p143"/>
          <p:cNvSpPr txBox="1"/>
          <p:nvPr/>
        </p:nvSpPr>
        <p:spPr>
          <a:xfrm>
            <a:off x="5428075" y="3760325"/>
            <a:ext cx="6300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24</a:t>
            </a:r>
            <a:endParaRPr b="1" sz="2400">
              <a:solidFill>
                <a:schemeClr val="dk1"/>
              </a:solidFill>
            </a:endParaRPr>
          </a:p>
        </p:txBody>
      </p:sp>
      <p:sp>
        <p:nvSpPr>
          <p:cNvPr id="1269" name="Google Shape;1269;p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70" name="Google Shape;1270;p143"/>
          <p:cNvPicPr preferRelativeResize="0"/>
          <p:nvPr/>
        </p:nvPicPr>
        <p:blipFill>
          <a:blip r:embed="rId3">
            <a:alphaModFix/>
          </a:blip>
          <a:stretch>
            <a:fillRect/>
          </a:stretch>
        </p:blipFill>
        <p:spPr>
          <a:xfrm>
            <a:off x="4215725" y="778901"/>
            <a:ext cx="2445112" cy="2064175"/>
          </a:xfrm>
          <a:prstGeom prst="rect">
            <a:avLst/>
          </a:prstGeom>
          <a:noFill/>
          <a:ln>
            <a:noFill/>
          </a:ln>
        </p:spPr>
      </p:pic>
      <p:pic>
        <p:nvPicPr>
          <p:cNvPr id="1271" name="Google Shape;1271;p143"/>
          <p:cNvPicPr preferRelativeResize="0"/>
          <p:nvPr/>
        </p:nvPicPr>
        <p:blipFill>
          <a:blip r:embed="rId4">
            <a:alphaModFix/>
          </a:blip>
          <a:stretch>
            <a:fillRect/>
          </a:stretch>
        </p:blipFill>
        <p:spPr>
          <a:xfrm>
            <a:off x="365425" y="784875"/>
            <a:ext cx="2579799" cy="2116450"/>
          </a:xfrm>
          <a:prstGeom prst="rect">
            <a:avLst/>
          </a:prstGeom>
          <a:noFill/>
          <a:ln>
            <a:noFill/>
          </a:ln>
        </p:spPr>
      </p:pic>
      <p:pic>
        <p:nvPicPr>
          <p:cNvPr id="1272" name="Google Shape;1272;p143"/>
          <p:cNvPicPr preferRelativeResize="0"/>
          <p:nvPr/>
        </p:nvPicPr>
        <p:blipFill>
          <a:blip r:embed="rId5">
            <a:alphaModFix/>
          </a:blip>
          <a:stretch>
            <a:fillRect/>
          </a:stretch>
        </p:blipFill>
        <p:spPr>
          <a:xfrm>
            <a:off x="2118800" y="2949442"/>
            <a:ext cx="2562250" cy="2116470"/>
          </a:xfrm>
          <a:prstGeom prst="rect">
            <a:avLst/>
          </a:prstGeom>
          <a:noFill/>
          <a:ln>
            <a:noFill/>
          </a:ln>
        </p:spPr>
      </p:pic>
      <p:pic>
        <p:nvPicPr>
          <p:cNvPr id="1273" name="Google Shape;1273;p143"/>
          <p:cNvPicPr preferRelativeResize="0"/>
          <p:nvPr/>
        </p:nvPicPr>
        <p:blipFill>
          <a:blip r:embed="rId6">
            <a:alphaModFix/>
          </a:blip>
          <a:stretch>
            <a:fillRect/>
          </a:stretch>
        </p:blipFill>
        <p:spPr>
          <a:xfrm>
            <a:off x="6147600" y="2949450"/>
            <a:ext cx="2487977" cy="21164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44"/>
          <p:cNvSpPr txBox="1"/>
          <p:nvPr>
            <p:ph type="title"/>
          </p:nvPr>
        </p:nvSpPr>
        <p:spPr>
          <a:xfrm>
            <a:off x="228300" y="99825"/>
            <a:ext cx="82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Drawbar Pull 6 Wheels - Height (cm) : 2 vs. 3 vs. 4 vs. 5</a:t>
            </a:r>
            <a:endParaRPr sz="2400"/>
          </a:p>
        </p:txBody>
      </p:sp>
      <p:sp>
        <p:nvSpPr>
          <p:cNvPr id="1279" name="Google Shape;1279;p144"/>
          <p:cNvSpPr txBox="1"/>
          <p:nvPr/>
        </p:nvSpPr>
        <p:spPr>
          <a:xfrm>
            <a:off x="3435400" y="1446000"/>
            <a:ext cx="10605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2 cm</a:t>
            </a:r>
            <a:endParaRPr b="1" sz="2400">
              <a:solidFill>
                <a:schemeClr val="dk1"/>
              </a:solidFill>
            </a:endParaRPr>
          </a:p>
        </p:txBody>
      </p:sp>
      <p:pic>
        <p:nvPicPr>
          <p:cNvPr id="1280" name="Google Shape;1280;p144"/>
          <p:cNvPicPr preferRelativeResize="0"/>
          <p:nvPr/>
        </p:nvPicPr>
        <p:blipFill>
          <a:blip r:embed="rId3">
            <a:alphaModFix/>
          </a:blip>
          <a:stretch>
            <a:fillRect/>
          </a:stretch>
        </p:blipFill>
        <p:spPr>
          <a:xfrm>
            <a:off x="570525" y="672525"/>
            <a:ext cx="2708074" cy="2197619"/>
          </a:xfrm>
          <a:prstGeom prst="rect">
            <a:avLst/>
          </a:prstGeom>
          <a:noFill/>
          <a:ln>
            <a:noFill/>
          </a:ln>
        </p:spPr>
      </p:pic>
      <p:pic>
        <p:nvPicPr>
          <p:cNvPr id="1281" name="Google Shape;1281;p144"/>
          <p:cNvPicPr preferRelativeResize="0"/>
          <p:nvPr/>
        </p:nvPicPr>
        <p:blipFill>
          <a:blip r:embed="rId4">
            <a:alphaModFix/>
          </a:blip>
          <a:stretch>
            <a:fillRect/>
          </a:stretch>
        </p:blipFill>
        <p:spPr>
          <a:xfrm>
            <a:off x="5066975" y="633425"/>
            <a:ext cx="2708075" cy="2236725"/>
          </a:xfrm>
          <a:prstGeom prst="rect">
            <a:avLst/>
          </a:prstGeom>
          <a:noFill/>
          <a:ln>
            <a:noFill/>
          </a:ln>
        </p:spPr>
      </p:pic>
      <p:sp>
        <p:nvSpPr>
          <p:cNvPr id="1282" name="Google Shape;1282;p144"/>
          <p:cNvSpPr txBox="1"/>
          <p:nvPr/>
        </p:nvSpPr>
        <p:spPr>
          <a:xfrm>
            <a:off x="7773425" y="1558125"/>
            <a:ext cx="9081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3 cm</a:t>
            </a:r>
            <a:endParaRPr b="1" sz="2400">
              <a:solidFill>
                <a:schemeClr val="dk1"/>
              </a:solidFill>
            </a:endParaRPr>
          </a:p>
        </p:txBody>
      </p:sp>
      <p:pic>
        <p:nvPicPr>
          <p:cNvPr id="1283" name="Google Shape;1283;p144"/>
          <p:cNvPicPr preferRelativeResize="0"/>
          <p:nvPr/>
        </p:nvPicPr>
        <p:blipFill>
          <a:blip r:embed="rId5">
            <a:alphaModFix/>
          </a:blip>
          <a:stretch>
            <a:fillRect/>
          </a:stretch>
        </p:blipFill>
        <p:spPr>
          <a:xfrm>
            <a:off x="583850" y="2946350"/>
            <a:ext cx="2708075" cy="2170500"/>
          </a:xfrm>
          <a:prstGeom prst="rect">
            <a:avLst/>
          </a:prstGeom>
          <a:noFill/>
          <a:ln>
            <a:noFill/>
          </a:ln>
        </p:spPr>
      </p:pic>
      <p:pic>
        <p:nvPicPr>
          <p:cNvPr id="1284" name="Google Shape;1284;p144"/>
          <p:cNvPicPr preferRelativeResize="0"/>
          <p:nvPr/>
        </p:nvPicPr>
        <p:blipFill>
          <a:blip r:embed="rId6">
            <a:alphaModFix/>
          </a:blip>
          <a:stretch>
            <a:fillRect/>
          </a:stretch>
        </p:blipFill>
        <p:spPr>
          <a:xfrm>
            <a:off x="5066425" y="2938425"/>
            <a:ext cx="2708076" cy="2144742"/>
          </a:xfrm>
          <a:prstGeom prst="rect">
            <a:avLst/>
          </a:prstGeom>
          <a:noFill/>
          <a:ln>
            <a:noFill/>
          </a:ln>
        </p:spPr>
      </p:pic>
      <p:sp>
        <p:nvSpPr>
          <p:cNvPr id="1285" name="Google Shape;1285;p144"/>
          <p:cNvSpPr txBox="1"/>
          <p:nvPr/>
        </p:nvSpPr>
        <p:spPr>
          <a:xfrm>
            <a:off x="3373225" y="3622200"/>
            <a:ext cx="9081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4</a:t>
            </a:r>
            <a:r>
              <a:rPr b="1" lang="en" sz="2400">
                <a:solidFill>
                  <a:schemeClr val="dk1"/>
                </a:solidFill>
              </a:rPr>
              <a:t> cm</a:t>
            </a:r>
            <a:endParaRPr b="1" sz="2400">
              <a:solidFill>
                <a:schemeClr val="dk1"/>
              </a:solidFill>
            </a:endParaRPr>
          </a:p>
        </p:txBody>
      </p:sp>
      <p:sp>
        <p:nvSpPr>
          <p:cNvPr id="1286" name="Google Shape;1286;p144"/>
          <p:cNvSpPr txBox="1"/>
          <p:nvPr/>
        </p:nvSpPr>
        <p:spPr>
          <a:xfrm>
            <a:off x="7849625" y="3622200"/>
            <a:ext cx="9081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5</a:t>
            </a:r>
            <a:r>
              <a:rPr b="1" lang="en" sz="2400">
                <a:solidFill>
                  <a:schemeClr val="dk1"/>
                </a:solidFill>
              </a:rPr>
              <a:t> cm</a:t>
            </a:r>
            <a:endParaRPr b="1" sz="2400">
              <a:solidFill>
                <a:schemeClr val="dk1"/>
              </a:solidFill>
            </a:endParaRPr>
          </a:p>
        </p:txBody>
      </p:sp>
      <p:sp>
        <p:nvSpPr>
          <p:cNvPr id="1287" name="Google Shape;1287;p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Wheel Drawing</a:t>
            </a:r>
            <a:endParaRPr/>
          </a:p>
        </p:txBody>
      </p:sp>
      <p:sp>
        <p:nvSpPr>
          <p:cNvPr id="1293" name="Google Shape;1293;p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94" name="Google Shape;1294;p145"/>
          <p:cNvPicPr preferRelativeResize="0"/>
          <p:nvPr/>
        </p:nvPicPr>
        <p:blipFill rotWithShape="1">
          <a:blip r:embed="rId3">
            <a:alphaModFix/>
          </a:blip>
          <a:srcRect b="3845" l="12323" r="5296" t="5468"/>
          <a:stretch/>
        </p:blipFill>
        <p:spPr>
          <a:xfrm>
            <a:off x="3527350" y="936075"/>
            <a:ext cx="4736874" cy="4030026"/>
          </a:xfrm>
          <a:prstGeom prst="rect">
            <a:avLst/>
          </a:prstGeom>
          <a:noFill/>
          <a:ln>
            <a:noFill/>
          </a:ln>
        </p:spPr>
      </p:pic>
      <p:graphicFrame>
        <p:nvGraphicFramePr>
          <p:cNvPr id="1295" name="Google Shape;1295;p145"/>
          <p:cNvGraphicFramePr/>
          <p:nvPr/>
        </p:nvGraphicFramePr>
        <p:xfrm>
          <a:off x="311700" y="1786943"/>
          <a:ext cx="3000000" cy="3000000"/>
        </p:xfrm>
        <a:graphic>
          <a:graphicData uri="http://schemas.openxmlformats.org/drawingml/2006/table">
            <a:tbl>
              <a:tblPr>
                <a:noFill/>
                <a:tableStyleId>{55E28C40-5351-47DB-AF1A-9123BFB097CC}</a:tableStyleId>
              </a:tblPr>
              <a:tblGrid>
                <a:gridCol w="1518775"/>
                <a:gridCol w="1411825"/>
              </a:tblGrid>
              <a:tr h="322425">
                <a:tc gridSpan="2">
                  <a:txBody>
                    <a:bodyPr/>
                    <a:lstStyle/>
                    <a:p>
                      <a:pPr indent="0" lvl="0" marL="0" rtl="0" algn="ctr">
                        <a:spcBef>
                          <a:spcPts val="0"/>
                        </a:spcBef>
                        <a:spcAft>
                          <a:spcPts val="0"/>
                        </a:spcAft>
                        <a:buNone/>
                      </a:pPr>
                      <a:r>
                        <a:rPr lang="en">
                          <a:solidFill>
                            <a:schemeClr val="lt2"/>
                          </a:solidFill>
                        </a:rPr>
                        <a:t>Wheel Dimensions</a:t>
                      </a:r>
                      <a:endParaRPr>
                        <a:solidFill>
                          <a:schemeClr val="lt2"/>
                        </a:solidFill>
                      </a:endParaRPr>
                    </a:p>
                  </a:txBody>
                  <a:tcPr marT="91425" marB="91425" marR="91425" marL="91425" anchor="ctr"/>
                </a:tc>
                <a:tc hMerge="1"/>
              </a:tr>
              <a:tr h="322425">
                <a:tc>
                  <a:txBody>
                    <a:bodyPr/>
                    <a:lstStyle/>
                    <a:p>
                      <a:pPr indent="0" lvl="0" marL="0" rtl="0" algn="ctr">
                        <a:spcBef>
                          <a:spcPts val="0"/>
                        </a:spcBef>
                        <a:spcAft>
                          <a:spcPts val="0"/>
                        </a:spcAft>
                        <a:buNone/>
                      </a:pPr>
                      <a:r>
                        <a:rPr lang="en">
                          <a:solidFill>
                            <a:schemeClr val="lt2"/>
                          </a:solidFill>
                        </a:rPr>
                        <a:t>Diameter</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60 cm</a:t>
                      </a:r>
                      <a:endParaRPr>
                        <a:solidFill>
                          <a:schemeClr val="lt2"/>
                        </a:solidFill>
                      </a:endParaRPr>
                    </a:p>
                  </a:txBody>
                  <a:tcPr marT="91425" marB="91425" marR="91425" marL="91425"/>
                </a:tc>
              </a:tr>
              <a:tr h="325025">
                <a:tc>
                  <a:txBody>
                    <a:bodyPr/>
                    <a:lstStyle/>
                    <a:p>
                      <a:pPr indent="0" lvl="0" marL="0" rtl="0" algn="ctr">
                        <a:spcBef>
                          <a:spcPts val="0"/>
                        </a:spcBef>
                        <a:spcAft>
                          <a:spcPts val="0"/>
                        </a:spcAft>
                        <a:buNone/>
                      </a:pPr>
                      <a:r>
                        <a:rPr lang="en">
                          <a:solidFill>
                            <a:schemeClr val="lt2"/>
                          </a:solidFill>
                        </a:rPr>
                        <a:t>Width</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30 cm</a:t>
                      </a:r>
                      <a:endParaRPr>
                        <a:solidFill>
                          <a:schemeClr val="lt2"/>
                        </a:solidFill>
                      </a:endParaRPr>
                    </a:p>
                  </a:txBody>
                  <a:tcPr marT="91425" marB="91425" marR="91425" marL="91425" anchor="ctr"/>
                </a:tc>
              </a:tr>
              <a:tr h="325025">
                <a:tc>
                  <a:txBody>
                    <a:bodyPr/>
                    <a:lstStyle/>
                    <a:p>
                      <a:pPr indent="0" lvl="0" marL="0" rtl="0" algn="ctr">
                        <a:spcBef>
                          <a:spcPts val="0"/>
                        </a:spcBef>
                        <a:spcAft>
                          <a:spcPts val="0"/>
                        </a:spcAft>
                        <a:buNone/>
                      </a:pPr>
                      <a:r>
                        <a:rPr lang="en">
                          <a:solidFill>
                            <a:schemeClr val="lt2"/>
                          </a:solidFill>
                        </a:rPr>
                        <a:t>Grouser Height</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2 cm</a:t>
                      </a:r>
                      <a:endParaRPr>
                        <a:solidFill>
                          <a:schemeClr val="lt2"/>
                        </a:solidFill>
                      </a:endParaRPr>
                    </a:p>
                  </a:txBody>
                  <a:tcPr marT="91425" marB="91425" marR="91425" marL="91425" anchor="ctr"/>
                </a:tc>
              </a:tr>
              <a:tr h="325025">
                <a:tc>
                  <a:txBody>
                    <a:bodyPr/>
                    <a:lstStyle/>
                    <a:p>
                      <a:pPr indent="0" lvl="0" marL="0" rtl="0" algn="ctr">
                        <a:spcBef>
                          <a:spcPts val="0"/>
                        </a:spcBef>
                        <a:spcAft>
                          <a:spcPts val="0"/>
                        </a:spcAft>
                        <a:buNone/>
                      </a:pPr>
                      <a:r>
                        <a:rPr lang="en">
                          <a:solidFill>
                            <a:schemeClr val="lt2"/>
                          </a:solidFill>
                        </a:rPr>
                        <a:t>Number Spokes</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6</a:t>
                      </a:r>
                      <a:endParaRPr>
                        <a:solidFill>
                          <a:schemeClr val="lt2"/>
                        </a:solidFill>
                      </a:endParaRPr>
                    </a:p>
                  </a:txBody>
                  <a:tcPr marT="91425" marB="91425" marR="91425" marL="91425" anchor="ctr"/>
                </a:tc>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Terramechanics : Design Solution</a:t>
            </a:r>
            <a:endParaRPr/>
          </a:p>
        </p:txBody>
      </p:sp>
      <p:sp>
        <p:nvSpPr>
          <p:cNvPr id="1301" name="Google Shape;1301;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above trade studies performed between 4 Wheels and 6 Wheels for diameter, width of wheels against drawbar pull, number of grousers and height of grousers; we have have chosen the following values:</a:t>
            </a:r>
            <a:endParaRPr/>
          </a:p>
          <a:p>
            <a:pPr indent="-342900" lvl="0" marL="457200" rtl="0" algn="l">
              <a:spcBef>
                <a:spcPts val="1600"/>
              </a:spcBef>
              <a:spcAft>
                <a:spcPts val="0"/>
              </a:spcAft>
              <a:buSzPts val="1800"/>
              <a:buAutoNum type="arabicPeriod"/>
            </a:pPr>
            <a:r>
              <a:rPr lang="en"/>
              <a:t>Diameter of wheel(d) - 0.6 m</a:t>
            </a:r>
            <a:endParaRPr/>
          </a:p>
          <a:p>
            <a:pPr indent="-342900" lvl="0" marL="457200" rtl="0" algn="l">
              <a:spcBef>
                <a:spcPts val="0"/>
              </a:spcBef>
              <a:spcAft>
                <a:spcPts val="0"/>
              </a:spcAft>
              <a:buSzPts val="1800"/>
              <a:buAutoNum type="arabicPeriod"/>
            </a:pPr>
            <a:r>
              <a:rPr lang="en"/>
              <a:t>Width of wheel (w) - 0.3 m</a:t>
            </a:r>
            <a:endParaRPr/>
          </a:p>
          <a:p>
            <a:pPr indent="-342900" lvl="0" marL="457200" rtl="0" algn="l">
              <a:spcBef>
                <a:spcPts val="0"/>
              </a:spcBef>
              <a:spcAft>
                <a:spcPts val="0"/>
              </a:spcAft>
              <a:buSzPts val="1800"/>
              <a:buAutoNum type="arabicPeriod"/>
            </a:pPr>
            <a:r>
              <a:rPr lang="en"/>
              <a:t>Number of grousers - 20</a:t>
            </a:r>
            <a:endParaRPr/>
          </a:p>
          <a:p>
            <a:pPr indent="-342900" lvl="0" marL="457200" rtl="0" algn="l">
              <a:spcBef>
                <a:spcPts val="0"/>
              </a:spcBef>
              <a:spcAft>
                <a:spcPts val="0"/>
              </a:spcAft>
              <a:buSzPts val="1800"/>
              <a:buAutoNum type="arabicPeriod"/>
            </a:pPr>
            <a:r>
              <a:rPr lang="en"/>
              <a:t>Height of grousers - 0.02 m = 2 cm</a:t>
            </a:r>
            <a:endParaRPr/>
          </a:p>
          <a:p>
            <a:pPr indent="0" lvl="0" marL="0" rtl="0" algn="l">
              <a:spcBef>
                <a:spcPts val="1600"/>
              </a:spcBef>
              <a:spcAft>
                <a:spcPts val="1600"/>
              </a:spcAft>
              <a:buNone/>
            </a:pPr>
            <a:r>
              <a:t/>
            </a:r>
            <a:endParaRPr/>
          </a:p>
        </p:txBody>
      </p:sp>
      <p:sp>
        <p:nvSpPr>
          <p:cNvPr id="1302" name="Google Shape;1302;p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Stability</a:t>
            </a:r>
            <a:endParaRPr/>
          </a:p>
        </p:txBody>
      </p:sp>
      <p:sp>
        <p:nvSpPr>
          <p:cNvPr id="1308" name="Google Shape;1308;p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48"/>
          <p:cNvSpPr txBox="1"/>
          <p:nvPr>
            <p:ph type="title"/>
          </p:nvPr>
        </p:nvSpPr>
        <p:spPr>
          <a:xfrm>
            <a:off x="367375" y="197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Stability - Forces wrt h and l</a:t>
            </a:r>
            <a:endParaRPr/>
          </a:p>
        </p:txBody>
      </p:sp>
      <p:sp>
        <p:nvSpPr>
          <p:cNvPr id="1314" name="Google Shape;1314;p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5" name="Google Shape;1315;p148"/>
          <p:cNvSpPr txBox="1"/>
          <p:nvPr/>
        </p:nvSpPr>
        <p:spPr>
          <a:xfrm>
            <a:off x="1007225" y="45794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316" name="Google Shape;1316;p148"/>
          <p:cNvSpPr txBox="1"/>
          <p:nvPr/>
        </p:nvSpPr>
        <p:spPr>
          <a:xfrm>
            <a:off x="5054175" y="45987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317" name="Google Shape;1317;p148"/>
          <p:cNvPicPr preferRelativeResize="0"/>
          <p:nvPr/>
        </p:nvPicPr>
        <p:blipFill>
          <a:blip r:embed="rId3">
            <a:alphaModFix/>
          </a:blip>
          <a:stretch>
            <a:fillRect/>
          </a:stretch>
        </p:blipFill>
        <p:spPr>
          <a:xfrm>
            <a:off x="4624500" y="1191250"/>
            <a:ext cx="4278849" cy="3255050"/>
          </a:xfrm>
          <a:prstGeom prst="rect">
            <a:avLst/>
          </a:prstGeom>
          <a:noFill/>
          <a:ln>
            <a:noFill/>
          </a:ln>
        </p:spPr>
      </p:pic>
      <p:pic>
        <p:nvPicPr>
          <p:cNvPr id="1318" name="Google Shape;1318;p148"/>
          <p:cNvPicPr preferRelativeResize="0"/>
          <p:nvPr/>
        </p:nvPicPr>
        <p:blipFill>
          <a:blip r:embed="rId4">
            <a:alphaModFix/>
          </a:blip>
          <a:stretch>
            <a:fillRect/>
          </a:stretch>
        </p:blipFill>
        <p:spPr>
          <a:xfrm>
            <a:off x="219775" y="1181613"/>
            <a:ext cx="4278849" cy="32550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49"/>
          <p:cNvSpPr txBox="1"/>
          <p:nvPr>
            <p:ph type="title"/>
          </p:nvPr>
        </p:nvSpPr>
        <p:spPr>
          <a:xfrm>
            <a:off x="311700" y="136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Stability - Forces wrt h and a</a:t>
            </a:r>
            <a:endParaRPr/>
          </a:p>
        </p:txBody>
      </p:sp>
      <p:sp>
        <p:nvSpPr>
          <p:cNvPr id="1324" name="Google Shape;1324;p1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25" name="Google Shape;1325;p149"/>
          <p:cNvSpPr txBox="1"/>
          <p:nvPr/>
        </p:nvSpPr>
        <p:spPr>
          <a:xfrm>
            <a:off x="1007225" y="44270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326" name="Google Shape;1326;p149"/>
          <p:cNvSpPr txBox="1"/>
          <p:nvPr/>
        </p:nvSpPr>
        <p:spPr>
          <a:xfrm>
            <a:off x="5054175" y="44463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327" name="Google Shape;1327;p149"/>
          <p:cNvPicPr preferRelativeResize="0"/>
          <p:nvPr/>
        </p:nvPicPr>
        <p:blipFill>
          <a:blip r:embed="rId3">
            <a:alphaModFix/>
          </a:blip>
          <a:stretch>
            <a:fillRect/>
          </a:stretch>
        </p:blipFill>
        <p:spPr>
          <a:xfrm>
            <a:off x="219800" y="1098538"/>
            <a:ext cx="4277591" cy="3208200"/>
          </a:xfrm>
          <a:prstGeom prst="rect">
            <a:avLst/>
          </a:prstGeom>
          <a:noFill/>
          <a:ln>
            <a:noFill/>
          </a:ln>
        </p:spPr>
      </p:pic>
      <p:pic>
        <p:nvPicPr>
          <p:cNvPr id="1328" name="Google Shape;1328;p149"/>
          <p:cNvPicPr preferRelativeResize="0"/>
          <p:nvPr/>
        </p:nvPicPr>
        <p:blipFill>
          <a:blip r:embed="rId4">
            <a:alphaModFix/>
          </a:blip>
          <a:stretch>
            <a:fillRect/>
          </a:stretch>
        </p:blipFill>
        <p:spPr>
          <a:xfrm>
            <a:off x="4649800" y="1085700"/>
            <a:ext cx="4217700" cy="32082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50"/>
          <p:cNvSpPr txBox="1"/>
          <p:nvPr>
            <p:ph type="title"/>
          </p:nvPr>
        </p:nvSpPr>
        <p:spPr>
          <a:xfrm>
            <a:off x="311700" y="1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Slope Stability - Uphill / Downhill</a:t>
            </a:r>
            <a:endParaRPr/>
          </a:p>
        </p:txBody>
      </p:sp>
      <p:sp>
        <p:nvSpPr>
          <p:cNvPr id="1334" name="Google Shape;1334;p1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5" name="Google Shape;1335;p150"/>
          <p:cNvSpPr txBox="1"/>
          <p:nvPr/>
        </p:nvSpPr>
        <p:spPr>
          <a:xfrm>
            <a:off x="1007225" y="45794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336" name="Google Shape;1336;p150"/>
          <p:cNvSpPr txBox="1"/>
          <p:nvPr/>
        </p:nvSpPr>
        <p:spPr>
          <a:xfrm>
            <a:off x="5054175" y="45987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337" name="Google Shape;1337;p150"/>
          <p:cNvPicPr preferRelativeResize="0"/>
          <p:nvPr/>
        </p:nvPicPr>
        <p:blipFill>
          <a:blip r:embed="rId3">
            <a:alphaModFix/>
          </a:blip>
          <a:stretch>
            <a:fillRect/>
          </a:stretch>
        </p:blipFill>
        <p:spPr>
          <a:xfrm>
            <a:off x="311700" y="953275"/>
            <a:ext cx="4082942" cy="3422100"/>
          </a:xfrm>
          <a:prstGeom prst="rect">
            <a:avLst/>
          </a:prstGeom>
          <a:noFill/>
          <a:ln>
            <a:noFill/>
          </a:ln>
        </p:spPr>
      </p:pic>
      <p:pic>
        <p:nvPicPr>
          <p:cNvPr id="1338" name="Google Shape;1338;p150"/>
          <p:cNvPicPr preferRelativeResize="0"/>
          <p:nvPr/>
        </p:nvPicPr>
        <p:blipFill>
          <a:blip r:embed="rId4">
            <a:alphaModFix/>
          </a:blip>
          <a:stretch>
            <a:fillRect/>
          </a:stretch>
        </p:blipFill>
        <p:spPr>
          <a:xfrm>
            <a:off x="4457225" y="949438"/>
            <a:ext cx="4278575" cy="34221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51"/>
          <p:cNvSpPr txBox="1"/>
          <p:nvPr>
            <p:ph type="title"/>
          </p:nvPr>
        </p:nvSpPr>
        <p:spPr>
          <a:xfrm>
            <a:off x="311700" y="230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Acceleration</a:t>
            </a:r>
            <a:r>
              <a:rPr lang="en"/>
              <a:t> Stability</a:t>
            </a:r>
            <a:endParaRPr/>
          </a:p>
        </p:txBody>
      </p:sp>
      <p:sp>
        <p:nvSpPr>
          <p:cNvPr id="1344" name="Google Shape;1344;p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5" name="Google Shape;1345;p151"/>
          <p:cNvSpPr txBox="1"/>
          <p:nvPr/>
        </p:nvSpPr>
        <p:spPr>
          <a:xfrm>
            <a:off x="1007225" y="45794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346" name="Google Shape;1346;p151"/>
          <p:cNvSpPr txBox="1"/>
          <p:nvPr/>
        </p:nvSpPr>
        <p:spPr>
          <a:xfrm>
            <a:off x="5054175" y="45987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347" name="Google Shape;1347;p151"/>
          <p:cNvPicPr preferRelativeResize="0"/>
          <p:nvPr/>
        </p:nvPicPr>
        <p:blipFill>
          <a:blip r:embed="rId3">
            <a:alphaModFix/>
          </a:blip>
          <a:stretch>
            <a:fillRect/>
          </a:stretch>
        </p:blipFill>
        <p:spPr>
          <a:xfrm>
            <a:off x="4602025" y="1011862"/>
            <a:ext cx="4326525" cy="3244887"/>
          </a:xfrm>
          <a:prstGeom prst="rect">
            <a:avLst/>
          </a:prstGeom>
          <a:noFill/>
          <a:ln>
            <a:noFill/>
          </a:ln>
        </p:spPr>
      </p:pic>
      <p:pic>
        <p:nvPicPr>
          <p:cNvPr id="1348" name="Google Shape;1348;p151"/>
          <p:cNvPicPr preferRelativeResize="0"/>
          <p:nvPr/>
        </p:nvPicPr>
        <p:blipFill>
          <a:blip r:embed="rId4">
            <a:alphaModFix/>
          </a:blip>
          <a:stretch>
            <a:fillRect/>
          </a:stretch>
        </p:blipFill>
        <p:spPr>
          <a:xfrm>
            <a:off x="152400" y="1011838"/>
            <a:ext cx="4326525" cy="324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228300" y="99825"/>
            <a:ext cx="82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Drawbar Pull 4 Wheels - Height (cm)</a:t>
            </a:r>
            <a:endParaRPr sz="2400"/>
          </a:p>
        </p:txBody>
      </p:sp>
      <p:sp>
        <p:nvSpPr>
          <p:cNvPr id="203" name="Google Shape;203;p26"/>
          <p:cNvSpPr txBox="1"/>
          <p:nvPr/>
        </p:nvSpPr>
        <p:spPr>
          <a:xfrm>
            <a:off x="3435400" y="1446000"/>
            <a:ext cx="10605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2 cm</a:t>
            </a:r>
            <a:endParaRPr b="1" sz="2400">
              <a:solidFill>
                <a:schemeClr val="dk1"/>
              </a:solidFill>
            </a:endParaRPr>
          </a:p>
        </p:txBody>
      </p:sp>
      <p:sp>
        <p:nvSpPr>
          <p:cNvPr id="204" name="Google Shape;204;p26"/>
          <p:cNvSpPr txBox="1"/>
          <p:nvPr/>
        </p:nvSpPr>
        <p:spPr>
          <a:xfrm>
            <a:off x="7773425" y="1558125"/>
            <a:ext cx="9081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3 cm</a:t>
            </a:r>
            <a:endParaRPr b="1" sz="2400">
              <a:solidFill>
                <a:schemeClr val="dk1"/>
              </a:solidFill>
            </a:endParaRPr>
          </a:p>
        </p:txBody>
      </p:sp>
      <p:sp>
        <p:nvSpPr>
          <p:cNvPr id="205" name="Google Shape;205;p26"/>
          <p:cNvSpPr txBox="1"/>
          <p:nvPr/>
        </p:nvSpPr>
        <p:spPr>
          <a:xfrm>
            <a:off x="3373225" y="3622200"/>
            <a:ext cx="9081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4 cm</a:t>
            </a:r>
            <a:endParaRPr b="1" sz="2400">
              <a:solidFill>
                <a:schemeClr val="dk1"/>
              </a:solidFill>
            </a:endParaRPr>
          </a:p>
        </p:txBody>
      </p:sp>
      <p:sp>
        <p:nvSpPr>
          <p:cNvPr id="206" name="Google Shape;206;p26"/>
          <p:cNvSpPr txBox="1"/>
          <p:nvPr/>
        </p:nvSpPr>
        <p:spPr>
          <a:xfrm>
            <a:off x="7849625" y="3622200"/>
            <a:ext cx="9081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5 cm</a:t>
            </a:r>
            <a:endParaRPr b="1" sz="2400">
              <a:solidFill>
                <a:schemeClr val="dk1"/>
              </a:solidFill>
            </a:endParaRPr>
          </a:p>
        </p:txBody>
      </p:sp>
      <p:sp>
        <p:nvSpPr>
          <p:cNvPr id="207" name="Google Shape;20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08" name="Google Shape;208;p26"/>
          <p:cNvGrpSpPr/>
          <p:nvPr/>
        </p:nvGrpSpPr>
        <p:grpSpPr>
          <a:xfrm>
            <a:off x="480449" y="697549"/>
            <a:ext cx="2831804" cy="2215847"/>
            <a:chOff x="152400" y="824925"/>
            <a:chExt cx="4878216" cy="3887450"/>
          </a:xfrm>
        </p:grpSpPr>
        <p:pic>
          <p:nvPicPr>
            <p:cNvPr id="209" name="Google Shape;209;p26"/>
            <p:cNvPicPr preferRelativeResize="0"/>
            <p:nvPr/>
          </p:nvPicPr>
          <p:blipFill>
            <a:blip r:embed="rId3">
              <a:alphaModFix/>
            </a:blip>
            <a:stretch>
              <a:fillRect/>
            </a:stretch>
          </p:blipFill>
          <p:spPr>
            <a:xfrm>
              <a:off x="152400" y="824925"/>
              <a:ext cx="4878216" cy="3887450"/>
            </a:xfrm>
            <a:prstGeom prst="rect">
              <a:avLst/>
            </a:prstGeom>
            <a:noFill/>
            <a:ln>
              <a:noFill/>
            </a:ln>
          </p:spPr>
        </p:pic>
        <p:cxnSp>
          <p:nvCxnSpPr>
            <p:cNvPr id="210" name="Google Shape;210;p26"/>
            <p:cNvCxnSpPr/>
            <p:nvPr/>
          </p:nvCxnSpPr>
          <p:spPr>
            <a:xfrm>
              <a:off x="1866325" y="3055000"/>
              <a:ext cx="0" cy="12441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26"/>
            <p:cNvCxnSpPr/>
            <p:nvPr/>
          </p:nvCxnSpPr>
          <p:spPr>
            <a:xfrm rot="10800000">
              <a:off x="799825" y="3055000"/>
              <a:ext cx="1077600" cy="0"/>
            </a:xfrm>
            <a:prstGeom prst="straightConnector1">
              <a:avLst/>
            </a:prstGeom>
            <a:noFill/>
            <a:ln cap="flat" cmpd="sng" w="9525">
              <a:solidFill>
                <a:schemeClr val="dk2"/>
              </a:solidFill>
              <a:prstDash val="solid"/>
              <a:round/>
              <a:headEnd len="med" w="med" type="none"/>
              <a:tailEnd len="med" w="med" type="none"/>
            </a:ln>
          </p:spPr>
        </p:cxnSp>
      </p:grpSp>
      <p:grpSp>
        <p:nvGrpSpPr>
          <p:cNvPr id="212" name="Google Shape;212;p26"/>
          <p:cNvGrpSpPr/>
          <p:nvPr/>
        </p:nvGrpSpPr>
        <p:grpSpPr>
          <a:xfrm>
            <a:off x="4826598" y="672313"/>
            <a:ext cx="2862747" cy="2240995"/>
            <a:chOff x="3255050" y="551914"/>
            <a:chExt cx="4731032" cy="3736236"/>
          </a:xfrm>
        </p:grpSpPr>
        <p:pic>
          <p:nvPicPr>
            <p:cNvPr id="213" name="Google Shape;213;p26"/>
            <p:cNvPicPr preferRelativeResize="0"/>
            <p:nvPr/>
          </p:nvPicPr>
          <p:blipFill>
            <a:blip r:embed="rId4">
              <a:alphaModFix/>
            </a:blip>
            <a:stretch>
              <a:fillRect/>
            </a:stretch>
          </p:blipFill>
          <p:spPr>
            <a:xfrm>
              <a:off x="3255058" y="551914"/>
              <a:ext cx="4731024" cy="3634569"/>
            </a:xfrm>
            <a:prstGeom prst="rect">
              <a:avLst/>
            </a:prstGeom>
            <a:noFill/>
            <a:ln>
              <a:noFill/>
            </a:ln>
          </p:spPr>
        </p:pic>
        <p:cxnSp>
          <p:nvCxnSpPr>
            <p:cNvPr id="214" name="Google Shape;214;p26"/>
            <p:cNvCxnSpPr/>
            <p:nvPr/>
          </p:nvCxnSpPr>
          <p:spPr>
            <a:xfrm>
              <a:off x="4454750" y="2888350"/>
              <a:ext cx="0" cy="139980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26"/>
            <p:cNvCxnSpPr/>
            <p:nvPr/>
          </p:nvCxnSpPr>
          <p:spPr>
            <a:xfrm rot="10800000">
              <a:off x="3255050" y="2888350"/>
              <a:ext cx="1199700" cy="0"/>
            </a:xfrm>
            <a:prstGeom prst="straightConnector1">
              <a:avLst/>
            </a:prstGeom>
            <a:noFill/>
            <a:ln cap="flat" cmpd="sng" w="9525">
              <a:solidFill>
                <a:schemeClr val="dk2"/>
              </a:solidFill>
              <a:prstDash val="solid"/>
              <a:round/>
              <a:headEnd len="med" w="med" type="none"/>
              <a:tailEnd len="med" w="med" type="none"/>
            </a:ln>
          </p:spPr>
        </p:cxnSp>
      </p:grpSp>
      <p:grpSp>
        <p:nvGrpSpPr>
          <p:cNvPr id="216" name="Google Shape;216;p26"/>
          <p:cNvGrpSpPr/>
          <p:nvPr/>
        </p:nvGrpSpPr>
        <p:grpSpPr>
          <a:xfrm>
            <a:off x="4826670" y="3021175"/>
            <a:ext cx="2862521" cy="2035798"/>
            <a:chOff x="1488716" y="0"/>
            <a:chExt cx="6166569" cy="5143501"/>
          </a:xfrm>
        </p:grpSpPr>
        <p:pic>
          <p:nvPicPr>
            <p:cNvPr id="217" name="Google Shape;217;p26"/>
            <p:cNvPicPr preferRelativeResize="0"/>
            <p:nvPr/>
          </p:nvPicPr>
          <p:blipFill>
            <a:blip r:embed="rId5">
              <a:alphaModFix/>
            </a:blip>
            <a:stretch>
              <a:fillRect/>
            </a:stretch>
          </p:blipFill>
          <p:spPr>
            <a:xfrm>
              <a:off x="1488716" y="0"/>
              <a:ext cx="6166569" cy="5143501"/>
            </a:xfrm>
            <a:prstGeom prst="rect">
              <a:avLst/>
            </a:prstGeom>
            <a:noFill/>
            <a:ln>
              <a:noFill/>
            </a:ln>
          </p:spPr>
        </p:pic>
        <p:cxnSp>
          <p:nvCxnSpPr>
            <p:cNvPr id="218" name="Google Shape;218;p26"/>
            <p:cNvCxnSpPr/>
            <p:nvPr/>
          </p:nvCxnSpPr>
          <p:spPr>
            <a:xfrm>
              <a:off x="3654875" y="3088325"/>
              <a:ext cx="0" cy="15108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6"/>
            <p:cNvCxnSpPr/>
            <p:nvPr/>
          </p:nvCxnSpPr>
          <p:spPr>
            <a:xfrm rot="10800000">
              <a:off x="2299500" y="3088325"/>
              <a:ext cx="1366500" cy="0"/>
            </a:xfrm>
            <a:prstGeom prst="straightConnector1">
              <a:avLst/>
            </a:prstGeom>
            <a:noFill/>
            <a:ln cap="flat" cmpd="sng" w="9525">
              <a:solidFill>
                <a:schemeClr val="dk2"/>
              </a:solidFill>
              <a:prstDash val="solid"/>
              <a:round/>
              <a:headEnd len="med" w="med" type="none"/>
              <a:tailEnd len="med" w="med" type="none"/>
            </a:ln>
          </p:spPr>
        </p:cxnSp>
      </p:grpSp>
      <p:grpSp>
        <p:nvGrpSpPr>
          <p:cNvPr id="220" name="Google Shape;220;p26"/>
          <p:cNvGrpSpPr/>
          <p:nvPr/>
        </p:nvGrpSpPr>
        <p:grpSpPr>
          <a:xfrm>
            <a:off x="480456" y="3021175"/>
            <a:ext cx="2831828" cy="2035643"/>
            <a:chOff x="1352550" y="128588"/>
            <a:chExt cx="6438900" cy="4886325"/>
          </a:xfrm>
        </p:grpSpPr>
        <p:pic>
          <p:nvPicPr>
            <p:cNvPr id="221" name="Google Shape;221;p26"/>
            <p:cNvPicPr preferRelativeResize="0"/>
            <p:nvPr/>
          </p:nvPicPr>
          <p:blipFill>
            <a:blip r:embed="rId6">
              <a:alphaModFix/>
            </a:blip>
            <a:stretch>
              <a:fillRect/>
            </a:stretch>
          </p:blipFill>
          <p:spPr>
            <a:xfrm>
              <a:off x="1352550" y="128588"/>
              <a:ext cx="6438900" cy="4886325"/>
            </a:xfrm>
            <a:prstGeom prst="rect">
              <a:avLst/>
            </a:prstGeom>
            <a:noFill/>
            <a:ln>
              <a:noFill/>
            </a:ln>
          </p:spPr>
        </p:pic>
        <p:cxnSp>
          <p:nvCxnSpPr>
            <p:cNvPr id="222" name="Google Shape;222;p26"/>
            <p:cNvCxnSpPr/>
            <p:nvPr/>
          </p:nvCxnSpPr>
          <p:spPr>
            <a:xfrm>
              <a:off x="3621550" y="3121650"/>
              <a:ext cx="0" cy="13776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6"/>
            <p:cNvCxnSpPr/>
            <p:nvPr/>
          </p:nvCxnSpPr>
          <p:spPr>
            <a:xfrm rot="10800000">
              <a:off x="2199575" y="3132750"/>
              <a:ext cx="14331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52"/>
          <p:cNvSpPr txBox="1"/>
          <p:nvPr>
            <p:ph type="title"/>
          </p:nvPr>
        </p:nvSpPr>
        <p:spPr>
          <a:xfrm>
            <a:off x="311700" y="230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Deceleration Stability</a:t>
            </a:r>
            <a:endParaRPr/>
          </a:p>
        </p:txBody>
      </p:sp>
      <p:sp>
        <p:nvSpPr>
          <p:cNvPr id="1354" name="Google Shape;1354;p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5" name="Google Shape;1355;p152"/>
          <p:cNvSpPr txBox="1"/>
          <p:nvPr/>
        </p:nvSpPr>
        <p:spPr>
          <a:xfrm>
            <a:off x="996000" y="43001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356" name="Google Shape;1356;p152"/>
          <p:cNvSpPr txBox="1"/>
          <p:nvPr/>
        </p:nvSpPr>
        <p:spPr>
          <a:xfrm>
            <a:off x="5042950" y="43193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357" name="Google Shape;1357;p152"/>
          <p:cNvPicPr preferRelativeResize="0"/>
          <p:nvPr/>
        </p:nvPicPr>
        <p:blipFill>
          <a:blip r:embed="rId3">
            <a:alphaModFix/>
          </a:blip>
          <a:stretch>
            <a:fillRect/>
          </a:stretch>
        </p:blipFill>
        <p:spPr>
          <a:xfrm>
            <a:off x="4626901" y="955250"/>
            <a:ext cx="4256601" cy="3192450"/>
          </a:xfrm>
          <a:prstGeom prst="rect">
            <a:avLst/>
          </a:prstGeom>
          <a:noFill/>
          <a:ln>
            <a:noFill/>
          </a:ln>
        </p:spPr>
      </p:pic>
      <p:pic>
        <p:nvPicPr>
          <p:cNvPr id="1358" name="Google Shape;1358;p152"/>
          <p:cNvPicPr preferRelativeResize="0"/>
          <p:nvPr/>
        </p:nvPicPr>
        <p:blipFill>
          <a:blip r:embed="rId4">
            <a:alphaModFix/>
          </a:blip>
          <a:stretch>
            <a:fillRect/>
          </a:stretch>
        </p:blipFill>
        <p:spPr>
          <a:xfrm>
            <a:off x="219775" y="955250"/>
            <a:ext cx="4256601" cy="3192457"/>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5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Stability - Design Solution</a:t>
            </a:r>
            <a:endParaRPr/>
          </a:p>
        </p:txBody>
      </p:sp>
      <p:sp>
        <p:nvSpPr>
          <p:cNvPr id="1364" name="Google Shape;1364;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Non Extended - When the rover has only one EVA crew with an overall design mass of 500 kg.</a:t>
            </a:r>
            <a:endParaRPr sz="1600"/>
          </a:p>
          <a:p>
            <a:pPr indent="-330200" lvl="1" marL="914400" rtl="0" algn="l">
              <a:spcBef>
                <a:spcPts val="0"/>
              </a:spcBef>
              <a:spcAft>
                <a:spcPts val="0"/>
              </a:spcAft>
              <a:buSzPts val="1600"/>
              <a:buChar char="○"/>
            </a:pPr>
            <a:r>
              <a:rPr lang="en" sz="1600"/>
              <a:t>Length of rover (l) - 2 m</a:t>
            </a:r>
            <a:endParaRPr sz="1600"/>
          </a:p>
          <a:p>
            <a:pPr indent="-330200" lvl="1" marL="914400" rtl="0" algn="l">
              <a:spcBef>
                <a:spcPts val="0"/>
              </a:spcBef>
              <a:spcAft>
                <a:spcPts val="0"/>
              </a:spcAft>
              <a:buSzPts val="1600"/>
              <a:buChar char="○"/>
            </a:pPr>
            <a:r>
              <a:rPr lang="en" sz="1600"/>
              <a:t>Width of rover ( c ) - 1.6 m</a:t>
            </a:r>
            <a:endParaRPr sz="1600"/>
          </a:p>
          <a:p>
            <a:pPr indent="-330200" lvl="1" marL="914400" rtl="0" algn="l">
              <a:spcBef>
                <a:spcPts val="0"/>
              </a:spcBef>
              <a:spcAft>
                <a:spcPts val="0"/>
              </a:spcAft>
              <a:buSzPts val="1600"/>
              <a:buChar char="○"/>
            </a:pPr>
            <a:r>
              <a:rPr lang="en" sz="1600"/>
              <a:t>Height of CoM (h) - 0.5 m </a:t>
            </a:r>
            <a:endParaRPr sz="1600"/>
          </a:p>
          <a:p>
            <a:pPr indent="-330200" lvl="1" marL="914400" rtl="0" algn="l">
              <a:spcBef>
                <a:spcPts val="0"/>
              </a:spcBef>
              <a:spcAft>
                <a:spcPts val="0"/>
              </a:spcAft>
              <a:buSzPts val="1600"/>
              <a:buChar char="○"/>
            </a:pPr>
            <a:r>
              <a:rPr lang="en" sz="1600"/>
              <a:t>Length between front axle and CoM (a) - 1 m </a:t>
            </a:r>
            <a:endParaRPr sz="1600"/>
          </a:p>
          <a:p>
            <a:pPr indent="-330200" lvl="1" marL="914400" rtl="0" algn="l">
              <a:spcBef>
                <a:spcPts val="0"/>
              </a:spcBef>
              <a:spcAft>
                <a:spcPts val="0"/>
              </a:spcAft>
              <a:buSzPts val="1600"/>
              <a:buChar char="○"/>
            </a:pPr>
            <a:r>
              <a:rPr lang="en" sz="1600"/>
              <a:t>Max Acceleration Rate (m/s</a:t>
            </a:r>
            <a:r>
              <a:rPr baseline="30000" lang="en" sz="1600"/>
              <a:t>2</a:t>
            </a:r>
            <a:r>
              <a:rPr lang="en" sz="1600"/>
              <a:t>) </a:t>
            </a:r>
            <a:endParaRPr sz="1600"/>
          </a:p>
          <a:p>
            <a:pPr indent="-330200" lvl="2" marL="1371600" rtl="0" algn="l">
              <a:spcBef>
                <a:spcPts val="0"/>
              </a:spcBef>
              <a:spcAft>
                <a:spcPts val="0"/>
              </a:spcAft>
              <a:buSzPts val="1600"/>
              <a:buChar char="■"/>
            </a:pPr>
            <a:r>
              <a:rPr lang="en" sz="1600"/>
              <a:t>Flat Terrain - 2.025</a:t>
            </a:r>
            <a:endParaRPr sz="1600"/>
          </a:p>
          <a:p>
            <a:pPr indent="-330200" lvl="2" marL="1371600" rtl="0" algn="l">
              <a:spcBef>
                <a:spcPts val="0"/>
              </a:spcBef>
              <a:spcAft>
                <a:spcPts val="0"/>
              </a:spcAft>
              <a:buSzPts val="1600"/>
              <a:buChar char="■"/>
            </a:pPr>
            <a:r>
              <a:rPr lang="en" sz="1600"/>
              <a:t>Slope - 1.3488</a:t>
            </a:r>
            <a:endParaRPr sz="1600"/>
          </a:p>
          <a:p>
            <a:pPr indent="-330200" lvl="1" marL="914400" rtl="0" algn="l">
              <a:spcBef>
                <a:spcPts val="0"/>
              </a:spcBef>
              <a:spcAft>
                <a:spcPts val="0"/>
              </a:spcAft>
              <a:buSzPts val="1600"/>
              <a:buChar char="○"/>
            </a:pPr>
            <a:r>
              <a:rPr lang="en" sz="1600"/>
              <a:t>Max Deceleration Rate </a:t>
            </a:r>
            <a:r>
              <a:rPr lang="en" sz="1600"/>
              <a:t>(m/s</a:t>
            </a:r>
            <a:r>
              <a:rPr baseline="30000" lang="en" sz="1600"/>
              <a:t>2</a:t>
            </a:r>
            <a:r>
              <a:rPr lang="en" sz="1600"/>
              <a:t>) </a:t>
            </a:r>
            <a:endParaRPr sz="1600"/>
          </a:p>
          <a:p>
            <a:pPr indent="-330200" lvl="2" marL="1371600" rtl="0" algn="l">
              <a:spcBef>
                <a:spcPts val="0"/>
              </a:spcBef>
              <a:spcAft>
                <a:spcPts val="0"/>
              </a:spcAft>
              <a:buSzPts val="1600"/>
              <a:buChar char="■"/>
            </a:pPr>
            <a:r>
              <a:rPr lang="en" sz="1600"/>
              <a:t>Flat Terrain - 2.025</a:t>
            </a:r>
            <a:endParaRPr sz="1600"/>
          </a:p>
          <a:p>
            <a:pPr indent="-330200" lvl="2" marL="1371600" rtl="0" algn="l">
              <a:spcBef>
                <a:spcPts val="0"/>
              </a:spcBef>
              <a:spcAft>
                <a:spcPts val="0"/>
              </a:spcAft>
              <a:buSzPts val="1600"/>
              <a:buChar char="■"/>
            </a:pPr>
            <a:r>
              <a:rPr lang="en" sz="1600"/>
              <a:t>Slope - 2.45695</a:t>
            </a:r>
            <a:endParaRPr sz="1600"/>
          </a:p>
          <a:p>
            <a:pPr indent="0" lvl="0" marL="0" rtl="0" algn="l">
              <a:spcBef>
                <a:spcPts val="1600"/>
              </a:spcBef>
              <a:spcAft>
                <a:spcPts val="1600"/>
              </a:spcAft>
              <a:buNone/>
            </a:pPr>
            <a:r>
              <a:t/>
            </a:r>
            <a:endParaRPr/>
          </a:p>
        </p:txBody>
      </p:sp>
      <p:sp>
        <p:nvSpPr>
          <p:cNvPr id="1365" name="Google Shape;1365;p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5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Stability - Design Solution</a:t>
            </a:r>
            <a:endParaRPr/>
          </a:p>
        </p:txBody>
      </p:sp>
      <p:sp>
        <p:nvSpPr>
          <p:cNvPr id="1371" name="Google Shape;1371;p154"/>
          <p:cNvSpPr txBox="1"/>
          <p:nvPr>
            <p:ph idx="1" type="body"/>
          </p:nvPr>
        </p:nvSpPr>
        <p:spPr>
          <a:xfrm>
            <a:off x="311700" y="1152475"/>
            <a:ext cx="8520600" cy="37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2.</a:t>
            </a:r>
            <a:r>
              <a:rPr lang="en" sz="1600"/>
              <a:t> Extended - When the rover has one EVA crew and one emergency EVA crew, for a total design mass of 670 kg.</a:t>
            </a:r>
            <a:endParaRPr sz="1600"/>
          </a:p>
          <a:p>
            <a:pPr indent="-330200" lvl="1" marL="914400" rtl="0" algn="l">
              <a:spcBef>
                <a:spcPts val="1600"/>
              </a:spcBef>
              <a:spcAft>
                <a:spcPts val="0"/>
              </a:spcAft>
              <a:buSzPts val="1600"/>
              <a:buChar char="○"/>
            </a:pPr>
            <a:r>
              <a:rPr lang="en" sz="1600"/>
              <a:t>Length of rover (l) - 2.6 m</a:t>
            </a:r>
            <a:endParaRPr sz="1600"/>
          </a:p>
          <a:p>
            <a:pPr indent="-330200" lvl="1" marL="914400" rtl="0" algn="l">
              <a:spcBef>
                <a:spcPts val="0"/>
              </a:spcBef>
              <a:spcAft>
                <a:spcPts val="0"/>
              </a:spcAft>
              <a:buSzPts val="1600"/>
              <a:buChar char="○"/>
            </a:pPr>
            <a:r>
              <a:rPr lang="en" sz="1600"/>
              <a:t>Width of rover ( c ) - 1.6 m</a:t>
            </a:r>
            <a:endParaRPr sz="1600"/>
          </a:p>
          <a:p>
            <a:pPr indent="-330200" lvl="1" marL="914400" rtl="0" algn="l">
              <a:spcBef>
                <a:spcPts val="0"/>
              </a:spcBef>
              <a:spcAft>
                <a:spcPts val="0"/>
              </a:spcAft>
              <a:buSzPts val="1600"/>
              <a:buChar char="○"/>
            </a:pPr>
            <a:r>
              <a:rPr lang="en" sz="1600"/>
              <a:t>Height of CoM (h) - 0.6 m </a:t>
            </a:r>
            <a:endParaRPr sz="1600"/>
          </a:p>
          <a:p>
            <a:pPr indent="-330200" lvl="1" marL="914400" rtl="0" algn="l">
              <a:spcBef>
                <a:spcPts val="0"/>
              </a:spcBef>
              <a:spcAft>
                <a:spcPts val="0"/>
              </a:spcAft>
              <a:buSzPts val="1600"/>
              <a:buChar char="○"/>
            </a:pPr>
            <a:r>
              <a:rPr lang="en" sz="1600"/>
              <a:t>Length between front axle and CoM (a) - 1.3 m </a:t>
            </a:r>
            <a:endParaRPr sz="1600"/>
          </a:p>
          <a:p>
            <a:pPr indent="-330200" lvl="1" marL="914400" rtl="0" algn="l">
              <a:spcBef>
                <a:spcPts val="0"/>
              </a:spcBef>
              <a:spcAft>
                <a:spcPts val="0"/>
              </a:spcAft>
              <a:buSzPts val="1600"/>
              <a:buChar char="○"/>
            </a:pPr>
            <a:r>
              <a:rPr lang="en" sz="1600"/>
              <a:t>Max Acceleration Rate (m/s</a:t>
            </a:r>
            <a:r>
              <a:rPr baseline="30000" lang="en" sz="1600"/>
              <a:t>2</a:t>
            </a:r>
            <a:r>
              <a:rPr lang="en" sz="1600"/>
              <a:t>) </a:t>
            </a:r>
            <a:endParaRPr sz="1600"/>
          </a:p>
          <a:p>
            <a:pPr indent="-330200" lvl="2" marL="1371600" rtl="0" algn="l">
              <a:spcBef>
                <a:spcPts val="0"/>
              </a:spcBef>
              <a:spcAft>
                <a:spcPts val="0"/>
              </a:spcAft>
              <a:buSzPts val="1600"/>
              <a:buChar char="■"/>
            </a:pPr>
            <a:r>
              <a:rPr lang="en" sz="1600"/>
              <a:t>Flat Terrain - 2.34</a:t>
            </a:r>
            <a:endParaRPr sz="1600"/>
          </a:p>
          <a:p>
            <a:pPr indent="-330200" lvl="2" marL="1371600" rtl="0" algn="l">
              <a:spcBef>
                <a:spcPts val="0"/>
              </a:spcBef>
              <a:spcAft>
                <a:spcPts val="0"/>
              </a:spcAft>
              <a:buSzPts val="1600"/>
              <a:buChar char="■"/>
            </a:pPr>
            <a:r>
              <a:rPr lang="en" sz="1600"/>
              <a:t>Slope - 1.6481</a:t>
            </a:r>
            <a:endParaRPr sz="1600"/>
          </a:p>
          <a:p>
            <a:pPr indent="-330200" lvl="1" marL="914400" rtl="0" algn="l">
              <a:spcBef>
                <a:spcPts val="0"/>
              </a:spcBef>
              <a:spcAft>
                <a:spcPts val="0"/>
              </a:spcAft>
              <a:buSzPts val="1600"/>
              <a:buChar char="○"/>
            </a:pPr>
            <a:r>
              <a:rPr lang="en" sz="1600"/>
              <a:t>Max Deceleration Rate (m/s</a:t>
            </a:r>
            <a:r>
              <a:rPr baseline="30000" lang="en" sz="1600"/>
              <a:t>2</a:t>
            </a:r>
            <a:r>
              <a:rPr lang="en" sz="1600"/>
              <a:t>) </a:t>
            </a:r>
            <a:endParaRPr sz="1600"/>
          </a:p>
          <a:p>
            <a:pPr indent="-330200" lvl="2" marL="1371600" rtl="0" algn="l">
              <a:spcBef>
                <a:spcPts val="0"/>
              </a:spcBef>
              <a:spcAft>
                <a:spcPts val="0"/>
              </a:spcAft>
              <a:buSzPts val="1600"/>
              <a:buChar char="■"/>
            </a:pPr>
            <a:r>
              <a:rPr lang="en" sz="1600"/>
              <a:t>Flat Terrain - 2.34</a:t>
            </a:r>
            <a:endParaRPr sz="1600"/>
          </a:p>
          <a:p>
            <a:pPr indent="-330200" lvl="2" marL="1371600" rtl="0" algn="l">
              <a:spcBef>
                <a:spcPts val="0"/>
              </a:spcBef>
              <a:spcAft>
                <a:spcPts val="0"/>
              </a:spcAft>
              <a:buSzPts val="1600"/>
              <a:buChar char="■"/>
            </a:pPr>
            <a:r>
              <a:rPr lang="en" sz="1600"/>
              <a:t>Slope - 2.75295</a:t>
            </a:r>
            <a:endParaRPr sz="1600"/>
          </a:p>
          <a:p>
            <a:pPr indent="0" lvl="0" marL="0" rtl="0" algn="l">
              <a:spcBef>
                <a:spcPts val="1600"/>
              </a:spcBef>
              <a:spcAft>
                <a:spcPts val="1600"/>
              </a:spcAft>
              <a:buNone/>
            </a:pPr>
            <a:r>
              <a:t/>
            </a:r>
            <a:endParaRPr/>
          </a:p>
        </p:txBody>
      </p:sp>
      <p:sp>
        <p:nvSpPr>
          <p:cNvPr id="1372" name="Google Shape;1372;p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5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Turning</a:t>
            </a:r>
            <a:r>
              <a:rPr lang="en" sz="2700"/>
              <a:t> Stability - 4 Wheels - Flat Terrain</a:t>
            </a:r>
            <a:endParaRPr sz="2700"/>
          </a:p>
        </p:txBody>
      </p:sp>
      <p:sp>
        <p:nvSpPr>
          <p:cNvPr id="1378" name="Google Shape;1378;p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9" name="Google Shape;1379;p155"/>
          <p:cNvSpPr txBox="1"/>
          <p:nvPr/>
        </p:nvSpPr>
        <p:spPr>
          <a:xfrm>
            <a:off x="1007225" y="44270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380" name="Google Shape;1380;p155"/>
          <p:cNvSpPr txBox="1"/>
          <p:nvPr/>
        </p:nvSpPr>
        <p:spPr>
          <a:xfrm>
            <a:off x="5054175" y="44463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381" name="Google Shape;1381;p155"/>
          <p:cNvPicPr preferRelativeResize="0"/>
          <p:nvPr/>
        </p:nvPicPr>
        <p:blipFill>
          <a:blip r:embed="rId3">
            <a:alphaModFix/>
          </a:blip>
          <a:stretch>
            <a:fillRect/>
          </a:stretch>
        </p:blipFill>
        <p:spPr>
          <a:xfrm>
            <a:off x="4593659" y="1179725"/>
            <a:ext cx="4238641" cy="3178987"/>
          </a:xfrm>
          <a:prstGeom prst="rect">
            <a:avLst/>
          </a:prstGeom>
          <a:noFill/>
          <a:ln>
            <a:noFill/>
          </a:ln>
        </p:spPr>
      </p:pic>
      <p:pic>
        <p:nvPicPr>
          <p:cNvPr id="1382" name="Google Shape;1382;p155"/>
          <p:cNvPicPr preferRelativeResize="0"/>
          <p:nvPr/>
        </p:nvPicPr>
        <p:blipFill>
          <a:blip r:embed="rId4">
            <a:alphaModFix/>
          </a:blip>
          <a:stretch>
            <a:fillRect/>
          </a:stretch>
        </p:blipFill>
        <p:spPr>
          <a:xfrm>
            <a:off x="311700" y="1179725"/>
            <a:ext cx="4238650" cy="317899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5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Turning Stability - 4 Wheels - Slope</a:t>
            </a:r>
            <a:endParaRPr sz="2700"/>
          </a:p>
        </p:txBody>
      </p:sp>
      <p:sp>
        <p:nvSpPr>
          <p:cNvPr id="1388" name="Google Shape;1388;p1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9" name="Google Shape;1389;p156"/>
          <p:cNvSpPr txBox="1"/>
          <p:nvPr/>
        </p:nvSpPr>
        <p:spPr>
          <a:xfrm>
            <a:off x="1040900" y="42503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390" name="Google Shape;1390;p156"/>
          <p:cNvSpPr txBox="1"/>
          <p:nvPr/>
        </p:nvSpPr>
        <p:spPr>
          <a:xfrm>
            <a:off x="5087850" y="426962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391" name="Google Shape;1391;p156"/>
          <p:cNvPicPr preferRelativeResize="0"/>
          <p:nvPr/>
        </p:nvPicPr>
        <p:blipFill>
          <a:blip r:embed="rId3">
            <a:alphaModFix/>
          </a:blip>
          <a:stretch>
            <a:fillRect/>
          </a:stretch>
        </p:blipFill>
        <p:spPr>
          <a:xfrm>
            <a:off x="4616825" y="1017725"/>
            <a:ext cx="4291675" cy="3218750"/>
          </a:xfrm>
          <a:prstGeom prst="rect">
            <a:avLst/>
          </a:prstGeom>
          <a:noFill/>
          <a:ln>
            <a:noFill/>
          </a:ln>
        </p:spPr>
      </p:pic>
      <p:pic>
        <p:nvPicPr>
          <p:cNvPr id="1392" name="Google Shape;1392;p156"/>
          <p:cNvPicPr preferRelativeResize="0"/>
          <p:nvPr/>
        </p:nvPicPr>
        <p:blipFill>
          <a:blip r:embed="rId4">
            <a:alphaModFix/>
          </a:blip>
          <a:stretch>
            <a:fillRect/>
          </a:stretch>
        </p:blipFill>
        <p:spPr>
          <a:xfrm>
            <a:off x="264700" y="1017725"/>
            <a:ext cx="4291692" cy="3218762"/>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Suspension</a:t>
            </a:r>
            <a:endParaRPr/>
          </a:p>
        </p:txBody>
      </p:sp>
      <p:sp>
        <p:nvSpPr>
          <p:cNvPr id="1398" name="Google Shape;1398;p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 System</a:t>
            </a:r>
            <a:endParaRPr/>
          </a:p>
        </p:txBody>
      </p:sp>
      <p:sp>
        <p:nvSpPr>
          <p:cNvPr id="1404" name="Google Shape;1404;p158"/>
          <p:cNvSpPr txBox="1"/>
          <p:nvPr>
            <p:ph idx="1" type="body"/>
          </p:nvPr>
        </p:nvSpPr>
        <p:spPr>
          <a:xfrm>
            <a:off x="311700" y="115247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Upper wishbone</a:t>
            </a:r>
            <a:endParaRPr/>
          </a:p>
        </p:txBody>
      </p:sp>
      <p:sp>
        <p:nvSpPr>
          <p:cNvPr id="1405" name="Google Shape;1405;p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06" name="Google Shape;1406;p158"/>
          <p:cNvPicPr preferRelativeResize="0"/>
          <p:nvPr/>
        </p:nvPicPr>
        <p:blipFill rotWithShape="1">
          <a:blip r:embed="rId3">
            <a:alphaModFix/>
          </a:blip>
          <a:srcRect b="0" l="28048" r="24427" t="0"/>
          <a:stretch/>
        </p:blipFill>
        <p:spPr>
          <a:xfrm>
            <a:off x="2399188" y="648425"/>
            <a:ext cx="4345627" cy="4238625"/>
          </a:xfrm>
          <a:prstGeom prst="rect">
            <a:avLst/>
          </a:prstGeom>
          <a:noFill/>
          <a:ln>
            <a:noFill/>
          </a:ln>
        </p:spPr>
      </p:pic>
      <p:cxnSp>
        <p:nvCxnSpPr>
          <p:cNvPr id="1407" name="Google Shape;1407;p158"/>
          <p:cNvCxnSpPr/>
          <p:nvPr/>
        </p:nvCxnSpPr>
        <p:spPr>
          <a:xfrm>
            <a:off x="2115825" y="1531650"/>
            <a:ext cx="2236800" cy="1161300"/>
          </a:xfrm>
          <a:prstGeom prst="straightConnector1">
            <a:avLst/>
          </a:prstGeom>
          <a:noFill/>
          <a:ln cap="flat" cmpd="sng" w="28575">
            <a:solidFill>
              <a:srgbClr val="FF9900"/>
            </a:solidFill>
            <a:prstDash val="solid"/>
            <a:round/>
            <a:headEnd len="med" w="med" type="none"/>
            <a:tailEnd len="med" w="med" type="triangle"/>
          </a:ln>
        </p:spPr>
      </p:cxnSp>
      <p:sp>
        <p:nvSpPr>
          <p:cNvPr id="1408" name="Google Shape;1408;p158"/>
          <p:cNvSpPr txBox="1"/>
          <p:nvPr>
            <p:ph idx="1" type="body"/>
          </p:nvPr>
        </p:nvSpPr>
        <p:spPr>
          <a:xfrm>
            <a:off x="311700" y="43797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Lower wishbone</a:t>
            </a:r>
            <a:endParaRPr/>
          </a:p>
        </p:txBody>
      </p:sp>
      <p:cxnSp>
        <p:nvCxnSpPr>
          <p:cNvPr id="1409" name="Google Shape;1409;p158"/>
          <p:cNvCxnSpPr/>
          <p:nvPr/>
        </p:nvCxnSpPr>
        <p:spPr>
          <a:xfrm flipH="1" rot="10800000">
            <a:off x="2144300" y="3754275"/>
            <a:ext cx="1709700" cy="876300"/>
          </a:xfrm>
          <a:prstGeom prst="straightConnector1">
            <a:avLst/>
          </a:prstGeom>
          <a:noFill/>
          <a:ln cap="flat" cmpd="sng" w="28575">
            <a:solidFill>
              <a:srgbClr val="FF9900"/>
            </a:solidFill>
            <a:prstDash val="solid"/>
            <a:round/>
            <a:headEnd len="med" w="med" type="none"/>
            <a:tailEnd len="med" w="med" type="triangle"/>
          </a:ln>
        </p:spPr>
      </p:cxnSp>
      <p:sp>
        <p:nvSpPr>
          <p:cNvPr id="1410" name="Google Shape;1410;p158"/>
          <p:cNvSpPr txBox="1"/>
          <p:nvPr>
            <p:ph idx="1" type="body"/>
          </p:nvPr>
        </p:nvSpPr>
        <p:spPr>
          <a:xfrm>
            <a:off x="311700" y="179452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 mount</a:t>
            </a:r>
            <a:endParaRPr/>
          </a:p>
        </p:txBody>
      </p:sp>
      <p:cxnSp>
        <p:nvCxnSpPr>
          <p:cNvPr id="1411" name="Google Shape;1411;p158"/>
          <p:cNvCxnSpPr/>
          <p:nvPr/>
        </p:nvCxnSpPr>
        <p:spPr>
          <a:xfrm>
            <a:off x="1845100" y="2101575"/>
            <a:ext cx="1311000" cy="733800"/>
          </a:xfrm>
          <a:prstGeom prst="straightConnector1">
            <a:avLst/>
          </a:prstGeom>
          <a:noFill/>
          <a:ln cap="flat" cmpd="sng" w="28575">
            <a:solidFill>
              <a:srgbClr val="00FF00"/>
            </a:solidFill>
            <a:prstDash val="solid"/>
            <a:round/>
            <a:headEnd len="med" w="med" type="none"/>
            <a:tailEnd len="med" w="med" type="triangle"/>
          </a:ln>
        </p:spPr>
      </p:cxnSp>
      <p:sp>
        <p:nvSpPr>
          <p:cNvPr id="1412" name="Google Shape;1412;p158"/>
          <p:cNvSpPr txBox="1"/>
          <p:nvPr>
            <p:ph idx="1" type="body"/>
          </p:nvPr>
        </p:nvSpPr>
        <p:spPr>
          <a:xfrm>
            <a:off x="1549650" y="3582700"/>
            <a:ext cx="9153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a:t>
            </a:r>
            <a:endParaRPr/>
          </a:p>
        </p:txBody>
      </p:sp>
      <p:cxnSp>
        <p:nvCxnSpPr>
          <p:cNvPr id="1413" name="Google Shape;1413;p158"/>
          <p:cNvCxnSpPr/>
          <p:nvPr/>
        </p:nvCxnSpPr>
        <p:spPr>
          <a:xfrm flipH="1" rot="10800000">
            <a:off x="2415025" y="3376675"/>
            <a:ext cx="1339200" cy="484500"/>
          </a:xfrm>
          <a:prstGeom prst="straightConnector1">
            <a:avLst/>
          </a:prstGeom>
          <a:noFill/>
          <a:ln cap="flat" cmpd="sng" w="28575">
            <a:solidFill>
              <a:srgbClr val="FFFFFF"/>
            </a:solidFill>
            <a:prstDash val="solid"/>
            <a:round/>
            <a:headEnd len="med" w="med" type="none"/>
            <a:tailEnd len="med" w="med" type="triangle"/>
          </a:ln>
        </p:spPr>
      </p:cxnSp>
      <p:sp>
        <p:nvSpPr>
          <p:cNvPr id="1414" name="Google Shape;1414;p158"/>
          <p:cNvSpPr txBox="1"/>
          <p:nvPr>
            <p:ph idx="1" type="body"/>
          </p:nvPr>
        </p:nvSpPr>
        <p:spPr>
          <a:xfrm>
            <a:off x="6106275" y="5732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Mudguard</a:t>
            </a:r>
            <a:endParaRPr/>
          </a:p>
        </p:txBody>
      </p:sp>
      <p:cxnSp>
        <p:nvCxnSpPr>
          <p:cNvPr id="1415" name="Google Shape;1415;p158"/>
          <p:cNvCxnSpPr/>
          <p:nvPr/>
        </p:nvCxnSpPr>
        <p:spPr>
          <a:xfrm flipH="1">
            <a:off x="5485450" y="911850"/>
            <a:ext cx="1040100" cy="655500"/>
          </a:xfrm>
          <a:prstGeom prst="straightConnector1">
            <a:avLst/>
          </a:prstGeom>
          <a:noFill/>
          <a:ln cap="flat" cmpd="sng" w="28575">
            <a:solidFill>
              <a:srgbClr val="FFFFFF"/>
            </a:solidFill>
            <a:prstDash val="solid"/>
            <a:round/>
            <a:headEnd len="med" w="med" type="none"/>
            <a:tailEnd len="med" w="med" type="triangle"/>
          </a:ln>
        </p:spPr>
      </p:cxnSp>
      <p:sp>
        <p:nvSpPr>
          <p:cNvPr id="1416" name="Google Shape;1416;p158"/>
          <p:cNvSpPr txBox="1"/>
          <p:nvPr>
            <p:ph idx="1" type="body"/>
          </p:nvPr>
        </p:nvSpPr>
        <p:spPr>
          <a:xfrm>
            <a:off x="6924900" y="1594275"/>
            <a:ext cx="8688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a:t>
            </a:r>
            <a:endParaRPr/>
          </a:p>
        </p:txBody>
      </p:sp>
      <p:cxnSp>
        <p:nvCxnSpPr>
          <p:cNvPr id="1417" name="Google Shape;1417;p158"/>
          <p:cNvCxnSpPr/>
          <p:nvPr/>
        </p:nvCxnSpPr>
        <p:spPr>
          <a:xfrm flipH="1">
            <a:off x="6229150" y="1990375"/>
            <a:ext cx="1040100" cy="655500"/>
          </a:xfrm>
          <a:prstGeom prst="straightConnector1">
            <a:avLst/>
          </a:prstGeom>
          <a:noFill/>
          <a:ln cap="flat" cmpd="sng" w="28575">
            <a:solidFill>
              <a:srgbClr val="0000FF"/>
            </a:solidFill>
            <a:prstDash val="solid"/>
            <a:round/>
            <a:headEnd len="med" w="med" type="none"/>
            <a:tailEnd len="med" w="med" type="triangle"/>
          </a:ln>
        </p:spPr>
      </p:cxnSp>
      <p:sp>
        <p:nvSpPr>
          <p:cNvPr id="1418" name="Google Shape;1418;p158"/>
          <p:cNvSpPr txBox="1"/>
          <p:nvPr>
            <p:ph idx="1" type="body"/>
          </p:nvPr>
        </p:nvSpPr>
        <p:spPr>
          <a:xfrm>
            <a:off x="6924900" y="2744025"/>
            <a:ext cx="20655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 hub mount</a:t>
            </a:r>
            <a:endParaRPr/>
          </a:p>
        </p:txBody>
      </p:sp>
      <p:cxnSp>
        <p:nvCxnSpPr>
          <p:cNvPr id="1419" name="Google Shape;1419;p158"/>
          <p:cNvCxnSpPr>
            <a:stCxn id="1418" idx="1"/>
          </p:cNvCxnSpPr>
          <p:nvPr/>
        </p:nvCxnSpPr>
        <p:spPr>
          <a:xfrm flipH="1">
            <a:off x="4758900" y="2997675"/>
            <a:ext cx="2166000" cy="65400"/>
          </a:xfrm>
          <a:prstGeom prst="straightConnector1">
            <a:avLst/>
          </a:prstGeom>
          <a:noFill/>
          <a:ln cap="flat" cmpd="sng" w="28575">
            <a:solidFill>
              <a:srgbClr val="FF00FF"/>
            </a:solidFill>
            <a:prstDash val="solid"/>
            <a:round/>
            <a:headEnd len="med" w="med" type="none"/>
            <a:tailEnd len="med" w="med" type="triangle"/>
          </a:ln>
        </p:spPr>
      </p:cxnSp>
      <p:sp>
        <p:nvSpPr>
          <p:cNvPr id="1420" name="Google Shape;1420;p158"/>
          <p:cNvSpPr txBox="1"/>
          <p:nvPr>
            <p:ph idx="1" type="body"/>
          </p:nvPr>
        </p:nvSpPr>
        <p:spPr>
          <a:xfrm>
            <a:off x="7354500" y="3993500"/>
            <a:ext cx="16359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Driving Motor</a:t>
            </a:r>
            <a:endParaRPr/>
          </a:p>
        </p:txBody>
      </p:sp>
      <p:cxnSp>
        <p:nvCxnSpPr>
          <p:cNvPr id="1421" name="Google Shape;1421;p158"/>
          <p:cNvCxnSpPr>
            <a:stCxn id="1420" idx="1"/>
          </p:cNvCxnSpPr>
          <p:nvPr/>
        </p:nvCxnSpPr>
        <p:spPr>
          <a:xfrm rot="10800000">
            <a:off x="4609200" y="3177350"/>
            <a:ext cx="2745300" cy="1069800"/>
          </a:xfrm>
          <a:prstGeom prst="straightConnector1">
            <a:avLst/>
          </a:prstGeom>
          <a:noFill/>
          <a:ln cap="flat" cmpd="sng" w="28575">
            <a:solidFill>
              <a:srgbClr val="FF0000"/>
            </a:solidFill>
            <a:prstDash val="solid"/>
            <a:round/>
            <a:headEnd len="med" w="med" type="none"/>
            <a:tailEnd len="med" w="med" type="triangle"/>
          </a:ln>
        </p:spPr>
      </p:cxnSp>
      <p:sp>
        <p:nvSpPr>
          <p:cNvPr id="1422" name="Google Shape;1422;p158"/>
          <p:cNvSpPr txBox="1"/>
          <p:nvPr>
            <p:ph idx="1" type="body"/>
          </p:nvPr>
        </p:nvSpPr>
        <p:spPr>
          <a:xfrm>
            <a:off x="347300" y="2853163"/>
            <a:ext cx="16359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Steering motor (not shown)</a:t>
            </a:r>
            <a:endParaRPr sz="1600"/>
          </a:p>
        </p:txBody>
      </p:sp>
      <p:cxnSp>
        <p:nvCxnSpPr>
          <p:cNvPr id="1423" name="Google Shape;1423;p158"/>
          <p:cNvCxnSpPr/>
          <p:nvPr/>
        </p:nvCxnSpPr>
        <p:spPr>
          <a:xfrm flipH="1" rot="10800000">
            <a:off x="1610025" y="3227075"/>
            <a:ext cx="1460400" cy="35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59"/>
          <p:cNvSpPr txBox="1"/>
          <p:nvPr>
            <p:ph type="title"/>
          </p:nvPr>
        </p:nvSpPr>
        <p:spPr>
          <a:xfrm>
            <a:off x="311700" y="333150"/>
            <a:ext cx="85206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a:t>
            </a:r>
            <a:endParaRPr/>
          </a:p>
        </p:txBody>
      </p:sp>
      <p:sp>
        <p:nvSpPr>
          <p:cNvPr id="1429" name="Google Shape;1429;p1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30" name="Google Shape;1430;p159" title="Front Left Wheel Suspension">
            <a:hlinkClick r:id="rId3"/>
          </p:cNvPr>
          <p:cNvPicPr preferRelativeResize="0"/>
          <p:nvPr/>
        </p:nvPicPr>
        <p:blipFill>
          <a:blip r:embed="rId4">
            <a:alphaModFix/>
          </a:blip>
          <a:stretch>
            <a:fillRect/>
          </a:stretch>
        </p:blipFill>
        <p:spPr>
          <a:xfrm>
            <a:off x="1653925" y="877500"/>
            <a:ext cx="5464100" cy="40980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 Statics</a:t>
            </a:r>
            <a:endParaRPr/>
          </a:p>
        </p:txBody>
      </p:sp>
      <p:sp>
        <p:nvSpPr>
          <p:cNvPr id="1436" name="Google Shape;1436;p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7" name="Google Shape;1437;p160"/>
          <p:cNvSpPr txBox="1"/>
          <p:nvPr>
            <p:ph idx="1" type="body"/>
          </p:nvPr>
        </p:nvSpPr>
        <p:spPr>
          <a:xfrm>
            <a:off x="311700" y="1079900"/>
            <a:ext cx="85206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method for N-wheeled independent suspension from class we can solve for weight distribution on each wheel including when wheels are on obstacles.</a:t>
            </a:r>
            <a:endParaRPr/>
          </a:p>
          <a:p>
            <a:pPr indent="0" lvl="0" marL="45720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graphicFrame>
        <p:nvGraphicFramePr>
          <p:cNvPr id="1438" name="Google Shape;1438;p160"/>
          <p:cNvGraphicFramePr/>
          <p:nvPr/>
        </p:nvGraphicFramePr>
        <p:xfrm>
          <a:off x="1505725" y="1965957"/>
          <a:ext cx="3000000" cy="3000000"/>
        </p:xfrm>
        <a:graphic>
          <a:graphicData uri="http://schemas.openxmlformats.org/drawingml/2006/table">
            <a:tbl>
              <a:tblPr>
                <a:noFill/>
                <a:tableStyleId>{55E28C40-5351-47DB-AF1A-9123BFB097CC}</a:tableStyleId>
              </a:tblPr>
              <a:tblGrid>
                <a:gridCol w="1307575"/>
                <a:gridCol w="2552750"/>
                <a:gridCol w="2272200"/>
              </a:tblGrid>
              <a:tr h="385575">
                <a:tc>
                  <a:txBody>
                    <a:bodyPr/>
                    <a:lstStyle/>
                    <a:p>
                      <a:pPr indent="0" lvl="0" marL="0" rtl="0" algn="l">
                        <a:spcBef>
                          <a:spcPts val="0"/>
                        </a:spcBef>
                        <a:spcAft>
                          <a:spcPts val="0"/>
                        </a:spcAft>
                        <a:buNone/>
                      </a:pPr>
                      <a:r>
                        <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b="1" lang="en">
                          <a:solidFill>
                            <a:schemeClr val="lt2"/>
                          </a:solidFill>
                        </a:rPr>
                        <a:t>Standard</a:t>
                      </a:r>
                      <a:endParaRPr b="1">
                        <a:solidFill>
                          <a:schemeClr val="lt2"/>
                        </a:solidFill>
                      </a:endParaRPr>
                    </a:p>
                  </a:txBody>
                  <a:tcPr marT="91425" marB="91425" marR="91425" marL="91425"/>
                </a:tc>
                <a:tc>
                  <a:txBody>
                    <a:bodyPr/>
                    <a:lstStyle/>
                    <a:p>
                      <a:pPr indent="0" lvl="0" marL="0" rtl="0" algn="ctr">
                        <a:spcBef>
                          <a:spcPts val="0"/>
                        </a:spcBef>
                        <a:spcAft>
                          <a:spcPts val="0"/>
                        </a:spcAft>
                        <a:buNone/>
                      </a:pPr>
                      <a:r>
                        <a:rPr b="1" lang="en">
                          <a:solidFill>
                            <a:schemeClr val="lt2"/>
                          </a:solidFill>
                        </a:rPr>
                        <a:t>Extended</a:t>
                      </a:r>
                      <a:endParaRPr b="1">
                        <a:solidFill>
                          <a:schemeClr val="lt2"/>
                        </a:solidFill>
                      </a:endParaRPr>
                    </a:p>
                  </a:txBody>
                  <a:tcPr marT="91425" marB="91425" marR="91425" marL="91425"/>
                </a:tc>
              </a:tr>
              <a:tr h="1162100">
                <a:tc>
                  <a:txBody>
                    <a:bodyPr/>
                    <a:lstStyle/>
                    <a:p>
                      <a:pPr indent="0" lvl="0" marL="0" rtl="0" algn="ctr">
                        <a:spcBef>
                          <a:spcPts val="0"/>
                        </a:spcBef>
                        <a:spcAft>
                          <a:spcPts val="0"/>
                        </a:spcAft>
                        <a:buNone/>
                      </a:pPr>
                      <a:r>
                        <a:rPr lang="en">
                          <a:solidFill>
                            <a:schemeClr val="lt2"/>
                          </a:solidFill>
                        </a:rPr>
                        <a:t>COM</a:t>
                      </a:r>
                      <a:endParaRPr>
                        <a:solidFill>
                          <a:schemeClr val="lt2"/>
                        </a:solidFill>
                      </a:endParaRPr>
                    </a:p>
                    <a:p>
                      <a:pPr indent="0" lvl="0" marL="0" rtl="0" algn="ctr">
                        <a:spcBef>
                          <a:spcPts val="0"/>
                        </a:spcBef>
                        <a:spcAft>
                          <a:spcPts val="0"/>
                        </a:spcAft>
                        <a:buNone/>
                      </a:pPr>
                      <a:r>
                        <a:rPr lang="en">
                          <a:solidFill>
                            <a:schemeClr val="lt2"/>
                          </a:solidFill>
                        </a:rPr>
                        <a:t>Offset</a:t>
                      </a:r>
                      <a:endParaRPr>
                        <a:solidFill>
                          <a:schemeClr val="lt2"/>
                        </a:solidFill>
                      </a:endParaRPr>
                    </a:p>
                  </a:txBody>
                  <a:tcPr marT="91425" marB="91425" marR="91425" marL="91425" anchor="ctr"/>
                </a:tc>
                <a:tc>
                  <a:txBody>
                    <a:bodyPr/>
                    <a:lstStyle/>
                    <a:p>
                      <a:pPr indent="0" lvl="0" marL="0" rtl="0" algn="l">
                        <a:spcBef>
                          <a:spcPts val="0"/>
                        </a:spcBef>
                        <a:spcAft>
                          <a:spcPts val="0"/>
                        </a:spcAft>
                        <a:buNone/>
                      </a:pPr>
                      <a:r>
                        <a:t/>
                      </a:r>
                      <a:endParaRPr>
                        <a:solidFill>
                          <a:schemeClr val="lt2"/>
                        </a:solidFill>
                      </a:endParaRPr>
                    </a:p>
                  </a:txBody>
                  <a:tcPr marT="91425" marB="91425" marR="91425" marL="91425"/>
                </a:tc>
                <a:tc>
                  <a:txBody>
                    <a:bodyPr/>
                    <a:lstStyle/>
                    <a:p>
                      <a:pPr indent="0" lvl="0" marL="0" rtl="0" algn="l">
                        <a:spcBef>
                          <a:spcPts val="0"/>
                        </a:spcBef>
                        <a:spcAft>
                          <a:spcPts val="0"/>
                        </a:spcAft>
                        <a:buNone/>
                      </a:pPr>
                      <a:r>
                        <a:t/>
                      </a:r>
                      <a:endParaRPr>
                        <a:solidFill>
                          <a:schemeClr val="lt2"/>
                        </a:solidFill>
                      </a:endParaRPr>
                    </a:p>
                  </a:txBody>
                  <a:tcPr marT="91425" marB="91425" marR="91425" marL="91425"/>
                </a:tc>
              </a:tr>
              <a:tr h="422675">
                <a:tc>
                  <a:txBody>
                    <a:bodyPr/>
                    <a:lstStyle/>
                    <a:p>
                      <a:pPr indent="0" lvl="0" marL="0" rtl="0" algn="ctr">
                        <a:spcBef>
                          <a:spcPts val="0"/>
                        </a:spcBef>
                        <a:spcAft>
                          <a:spcPts val="0"/>
                        </a:spcAft>
                        <a:buNone/>
                      </a:pPr>
                      <a:r>
                        <a:rPr lang="en">
                          <a:solidFill>
                            <a:schemeClr val="lt2"/>
                          </a:solidFill>
                        </a:rPr>
                        <a:t>Total Weight</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682 N</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957 N</a:t>
                      </a:r>
                      <a:endParaRPr>
                        <a:solidFill>
                          <a:schemeClr val="lt2"/>
                        </a:solidFill>
                      </a:endParaRPr>
                    </a:p>
                  </a:txBody>
                  <a:tcPr marT="91425" marB="91425" marR="91425" marL="91425" anchor="ctr"/>
                </a:tc>
              </a:tr>
              <a:tr h="422675">
                <a:tc>
                  <a:txBody>
                    <a:bodyPr/>
                    <a:lstStyle/>
                    <a:p>
                      <a:pPr indent="0" lvl="0" marL="0" rtl="0" algn="ctr">
                        <a:spcBef>
                          <a:spcPts val="0"/>
                        </a:spcBef>
                        <a:spcAft>
                          <a:spcPts val="0"/>
                        </a:spcAft>
                        <a:buNone/>
                      </a:pPr>
                      <a:r>
                        <a:rPr lang="en">
                          <a:solidFill>
                            <a:schemeClr val="lt2"/>
                          </a:solidFill>
                        </a:rPr>
                        <a:t>Length</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2 m</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2.6 m</a:t>
                      </a:r>
                      <a:endParaRPr>
                        <a:solidFill>
                          <a:schemeClr val="lt2"/>
                        </a:solidFill>
                      </a:endParaRPr>
                    </a:p>
                  </a:txBody>
                  <a:tcPr marT="91425" marB="91425" marR="91425" marL="91425" anchor="ctr"/>
                </a:tc>
              </a:tr>
              <a:tr h="422675">
                <a:tc>
                  <a:txBody>
                    <a:bodyPr/>
                    <a:lstStyle/>
                    <a:p>
                      <a:pPr indent="0" lvl="0" marL="0" rtl="0" algn="ctr">
                        <a:spcBef>
                          <a:spcPts val="0"/>
                        </a:spcBef>
                        <a:spcAft>
                          <a:spcPts val="0"/>
                        </a:spcAft>
                        <a:buNone/>
                      </a:pPr>
                      <a:r>
                        <a:rPr lang="en">
                          <a:solidFill>
                            <a:schemeClr val="lt2"/>
                          </a:solidFill>
                        </a:rPr>
                        <a:t>Width</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1.6 m</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1.6 m</a:t>
                      </a:r>
                      <a:endParaRPr>
                        <a:solidFill>
                          <a:schemeClr val="lt2"/>
                        </a:solidFill>
                      </a:endParaRPr>
                    </a:p>
                  </a:txBody>
                  <a:tcPr marT="91425" marB="91425" marR="91425" marL="91425" anchor="ctr"/>
                </a:tc>
              </a:tr>
            </a:tbl>
          </a:graphicData>
        </a:graphic>
      </p:graphicFrame>
      <p:pic>
        <p:nvPicPr>
          <p:cNvPr id="1439" name="Google Shape;1439;p160"/>
          <p:cNvPicPr preferRelativeResize="0"/>
          <p:nvPr/>
        </p:nvPicPr>
        <p:blipFill>
          <a:blip r:embed="rId3">
            <a:alphaModFix/>
          </a:blip>
          <a:stretch>
            <a:fillRect/>
          </a:stretch>
        </p:blipFill>
        <p:spPr>
          <a:xfrm>
            <a:off x="3233265" y="2362175"/>
            <a:ext cx="1665400" cy="1118525"/>
          </a:xfrm>
          <a:prstGeom prst="rect">
            <a:avLst/>
          </a:prstGeom>
          <a:noFill/>
          <a:ln>
            <a:noFill/>
          </a:ln>
        </p:spPr>
      </p:pic>
      <p:pic>
        <p:nvPicPr>
          <p:cNvPr id="1440" name="Google Shape;1440;p160"/>
          <p:cNvPicPr preferRelativeResize="0"/>
          <p:nvPr/>
        </p:nvPicPr>
        <p:blipFill>
          <a:blip r:embed="rId4">
            <a:alphaModFix/>
          </a:blip>
          <a:stretch>
            <a:fillRect/>
          </a:stretch>
        </p:blipFill>
        <p:spPr>
          <a:xfrm>
            <a:off x="5696961" y="2362152"/>
            <a:ext cx="1665400" cy="111855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Distributions on Flat Terrain</a:t>
            </a:r>
            <a:endParaRPr/>
          </a:p>
        </p:txBody>
      </p:sp>
      <p:sp>
        <p:nvSpPr>
          <p:cNvPr id="1446" name="Google Shape;1446;p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7" name="Google Shape;1447;p161"/>
          <p:cNvSpPr txBox="1"/>
          <p:nvPr/>
        </p:nvSpPr>
        <p:spPr>
          <a:xfrm>
            <a:off x="1029850"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Standard Configuration</a:t>
            </a:r>
            <a:endParaRPr sz="1800">
              <a:solidFill>
                <a:schemeClr val="lt2"/>
              </a:solidFill>
            </a:endParaRPr>
          </a:p>
        </p:txBody>
      </p:sp>
      <p:sp>
        <p:nvSpPr>
          <p:cNvPr id="1448" name="Google Shape;1448;p161"/>
          <p:cNvSpPr txBox="1"/>
          <p:nvPr/>
        </p:nvSpPr>
        <p:spPr>
          <a:xfrm>
            <a:off x="5313713"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Extended Configuration</a:t>
            </a:r>
            <a:endParaRPr sz="1800">
              <a:solidFill>
                <a:schemeClr val="lt2"/>
              </a:solidFill>
            </a:endParaRPr>
          </a:p>
        </p:txBody>
      </p:sp>
      <p:pic>
        <p:nvPicPr>
          <p:cNvPr id="1449" name="Google Shape;1449;p161"/>
          <p:cNvPicPr preferRelativeResize="0"/>
          <p:nvPr/>
        </p:nvPicPr>
        <p:blipFill>
          <a:blip r:embed="rId3">
            <a:alphaModFix/>
          </a:blip>
          <a:stretch>
            <a:fillRect/>
          </a:stretch>
        </p:blipFill>
        <p:spPr>
          <a:xfrm>
            <a:off x="448056" y="1371600"/>
            <a:ext cx="4114799" cy="3083934"/>
          </a:xfrm>
          <a:prstGeom prst="rect">
            <a:avLst/>
          </a:prstGeom>
          <a:noFill/>
          <a:ln>
            <a:noFill/>
          </a:ln>
        </p:spPr>
      </p:pic>
      <p:pic>
        <p:nvPicPr>
          <p:cNvPr id="1450" name="Google Shape;1450;p161"/>
          <p:cNvPicPr preferRelativeResize="0"/>
          <p:nvPr/>
        </p:nvPicPr>
        <p:blipFill>
          <a:blip r:embed="rId4">
            <a:alphaModFix/>
          </a:blip>
          <a:stretch>
            <a:fillRect/>
          </a:stretch>
        </p:blipFill>
        <p:spPr>
          <a:xfrm>
            <a:off x="4728135" y="1371600"/>
            <a:ext cx="4114799" cy="30839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52100" y="99825"/>
            <a:ext cx="848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Drawbar Pull 6 Wheels - No. of Grousers</a:t>
            </a:r>
            <a:endParaRPr sz="2400"/>
          </a:p>
        </p:txBody>
      </p:sp>
      <p:sp>
        <p:nvSpPr>
          <p:cNvPr id="229" name="Google Shape;229;p27"/>
          <p:cNvSpPr txBox="1"/>
          <p:nvPr/>
        </p:nvSpPr>
        <p:spPr>
          <a:xfrm>
            <a:off x="3095275" y="1472850"/>
            <a:ext cx="494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8</a:t>
            </a:r>
            <a:endParaRPr b="1" sz="2400">
              <a:solidFill>
                <a:schemeClr val="dk1"/>
              </a:solidFill>
            </a:endParaRPr>
          </a:p>
        </p:txBody>
      </p:sp>
      <p:sp>
        <p:nvSpPr>
          <p:cNvPr id="230" name="Google Shape;230;p27"/>
          <p:cNvSpPr txBox="1"/>
          <p:nvPr/>
        </p:nvSpPr>
        <p:spPr>
          <a:xfrm>
            <a:off x="6832150" y="1602950"/>
            <a:ext cx="6300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12</a:t>
            </a:r>
            <a:endParaRPr b="1" sz="2400">
              <a:solidFill>
                <a:schemeClr val="dk1"/>
              </a:solidFill>
            </a:endParaRPr>
          </a:p>
        </p:txBody>
      </p:sp>
      <p:sp>
        <p:nvSpPr>
          <p:cNvPr id="231" name="Google Shape;231;p27"/>
          <p:cNvSpPr txBox="1"/>
          <p:nvPr/>
        </p:nvSpPr>
        <p:spPr>
          <a:xfrm>
            <a:off x="3095263" y="3611525"/>
            <a:ext cx="6300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16</a:t>
            </a:r>
            <a:endParaRPr b="1" sz="2400">
              <a:solidFill>
                <a:schemeClr val="dk1"/>
              </a:solidFill>
            </a:endParaRPr>
          </a:p>
        </p:txBody>
      </p:sp>
      <p:sp>
        <p:nvSpPr>
          <p:cNvPr id="232" name="Google Shape;232;p27"/>
          <p:cNvSpPr txBox="1"/>
          <p:nvPr/>
        </p:nvSpPr>
        <p:spPr>
          <a:xfrm>
            <a:off x="6898750" y="3678175"/>
            <a:ext cx="6300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24</a:t>
            </a:r>
            <a:endParaRPr b="1" sz="2400">
              <a:solidFill>
                <a:schemeClr val="dk1"/>
              </a:solidFill>
            </a:endParaRPr>
          </a:p>
        </p:txBody>
      </p:sp>
      <p:sp>
        <p:nvSpPr>
          <p:cNvPr id="233" name="Google Shape;23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34" name="Google Shape;234;p27"/>
          <p:cNvGrpSpPr/>
          <p:nvPr/>
        </p:nvGrpSpPr>
        <p:grpSpPr>
          <a:xfrm>
            <a:off x="374190" y="752781"/>
            <a:ext cx="2562267" cy="2116415"/>
            <a:chOff x="687500" y="736075"/>
            <a:chExt cx="4727430" cy="3878350"/>
          </a:xfrm>
        </p:grpSpPr>
        <p:pic>
          <p:nvPicPr>
            <p:cNvPr id="235" name="Google Shape;235;p27"/>
            <p:cNvPicPr preferRelativeResize="0"/>
            <p:nvPr/>
          </p:nvPicPr>
          <p:blipFill>
            <a:blip r:embed="rId3">
              <a:alphaModFix/>
            </a:blip>
            <a:stretch>
              <a:fillRect/>
            </a:stretch>
          </p:blipFill>
          <p:spPr>
            <a:xfrm>
              <a:off x="687500" y="736075"/>
              <a:ext cx="4727430" cy="3878350"/>
            </a:xfrm>
            <a:prstGeom prst="rect">
              <a:avLst/>
            </a:prstGeom>
            <a:noFill/>
            <a:ln>
              <a:noFill/>
            </a:ln>
          </p:spPr>
        </p:pic>
        <p:cxnSp>
          <p:nvCxnSpPr>
            <p:cNvPr id="236" name="Google Shape;236;p27"/>
            <p:cNvCxnSpPr/>
            <p:nvPr/>
          </p:nvCxnSpPr>
          <p:spPr>
            <a:xfrm>
              <a:off x="3132950" y="2644950"/>
              <a:ext cx="0" cy="157140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27"/>
            <p:cNvCxnSpPr/>
            <p:nvPr/>
          </p:nvCxnSpPr>
          <p:spPr>
            <a:xfrm rot="10800000">
              <a:off x="1307750" y="2644950"/>
              <a:ext cx="1825200" cy="0"/>
            </a:xfrm>
            <a:prstGeom prst="straightConnector1">
              <a:avLst/>
            </a:prstGeom>
            <a:noFill/>
            <a:ln cap="flat" cmpd="sng" w="9525">
              <a:solidFill>
                <a:schemeClr val="dk2"/>
              </a:solidFill>
              <a:prstDash val="solid"/>
              <a:round/>
              <a:headEnd len="med" w="med" type="none"/>
              <a:tailEnd len="med" w="med" type="none"/>
            </a:ln>
          </p:spPr>
        </p:cxnSp>
      </p:grpSp>
      <p:grpSp>
        <p:nvGrpSpPr>
          <p:cNvPr id="238" name="Google Shape;238;p27"/>
          <p:cNvGrpSpPr/>
          <p:nvPr/>
        </p:nvGrpSpPr>
        <p:grpSpPr>
          <a:xfrm>
            <a:off x="4215725" y="778901"/>
            <a:ext cx="2445112" cy="2064175"/>
            <a:chOff x="4215725" y="778901"/>
            <a:chExt cx="2445112" cy="2064175"/>
          </a:xfrm>
        </p:grpSpPr>
        <p:pic>
          <p:nvPicPr>
            <p:cNvPr id="239" name="Google Shape;239;p27"/>
            <p:cNvPicPr preferRelativeResize="0"/>
            <p:nvPr/>
          </p:nvPicPr>
          <p:blipFill>
            <a:blip r:embed="rId4">
              <a:alphaModFix/>
            </a:blip>
            <a:stretch>
              <a:fillRect/>
            </a:stretch>
          </p:blipFill>
          <p:spPr>
            <a:xfrm>
              <a:off x="4215725" y="778901"/>
              <a:ext cx="2445112" cy="2064175"/>
            </a:xfrm>
            <a:prstGeom prst="rect">
              <a:avLst/>
            </a:prstGeom>
            <a:noFill/>
            <a:ln>
              <a:noFill/>
            </a:ln>
          </p:spPr>
        </p:pic>
        <p:cxnSp>
          <p:nvCxnSpPr>
            <p:cNvPr id="240" name="Google Shape;240;p27"/>
            <p:cNvCxnSpPr/>
            <p:nvPr/>
          </p:nvCxnSpPr>
          <p:spPr>
            <a:xfrm>
              <a:off x="5475350" y="1795825"/>
              <a:ext cx="0" cy="810000"/>
            </a:xfrm>
            <a:prstGeom prst="straightConnector1">
              <a:avLst/>
            </a:prstGeom>
            <a:noFill/>
            <a:ln cap="flat" cmpd="sng" w="9525">
              <a:solidFill>
                <a:schemeClr val="dk2"/>
              </a:solidFill>
              <a:prstDash val="solid"/>
              <a:round/>
              <a:headEnd len="med" w="med" type="none"/>
              <a:tailEnd len="med" w="med" type="none"/>
            </a:ln>
          </p:spPr>
        </p:cxnSp>
        <p:cxnSp>
          <p:nvCxnSpPr>
            <p:cNvPr id="241" name="Google Shape;241;p27"/>
            <p:cNvCxnSpPr/>
            <p:nvPr/>
          </p:nvCxnSpPr>
          <p:spPr>
            <a:xfrm rot="10800000">
              <a:off x="4548200" y="1795825"/>
              <a:ext cx="936900" cy="0"/>
            </a:xfrm>
            <a:prstGeom prst="straightConnector1">
              <a:avLst/>
            </a:prstGeom>
            <a:noFill/>
            <a:ln cap="flat" cmpd="sng" w="9525">
              <a:solidFill>
                <a:schemeClr val="dk2"/>
              </a:solidFill>
              <a:prstDash val="solid"/>
              <a:round/>
              <a:headEnd len="med" w="med" type="none"/>
              <a:tailEnd len="med" w="med" type="none"/>
            </a:ln>
          </p:spPr>
        </p:cxnSp>
      </p:grpSp>
      <p:grpSp>
        <p:nvGrpSpPr>
          <p:cNvPr id="242" name="Google Shape;242;p27"/>
          <p:cNvGrpSpPr/>
          <p:nvPr/>
        </p:nvGrpSpPr>
        <p:grpSpPr>
          <a:xfrm>
            <a:off x="374200" y="2949454"/>
            <a:ext cx="2562251" cy="2116450"/>
            <a:chOff x="374200" y="752763"/>
            <a:chExt cx="5221624" cy="4313124"/>
          </a:xfrm>
        </p:grpSpPr>
        <p:pic>
          <p:nvPicPr>
            <p:cNvPr id="243" name="Google Shape;243;p27"/>
            <p:cNvPicPr preferRelativeResize="0"/>
            <p:nvPr/>
          </p:nvPicPr>
          <p:blipFill>
            <a:blip r:embed="rId5">
              <a:alphaModFix/>
            </a:blip>
            <a:stretch>
              <a:fillRect/>
            </a:stretch>
          </p:blipFill>
          <p:spPr>
            <a:xfrm>
              <a:off x="374200" y="752763"/>
              <a:ext cx="5221624" cy="4313124"/>
            </a:xfrm>
            <a:prstGeom prst="rect">
              <a:avLst/>
            </a:prstGeom>
            <a:noFill/>
            <a:ln>
              <a:noFill/>
            </a:ln>
          </p:spPr>
        </p:pic>
        <p:cxnSp>
          <p:nvCxnSpPr>
            <p:cNvPr id="244" name="Google Shape;244;p27"/>
            <p:cNvCxnSpPr/>
            <p:nvPr/>
          </p:nvCxnSpPr>
          <p:spPr>
            <a:xfrm>
              <a:off x="3093900" y="2849900"/>
              <a:ext cx="0" cy="17373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27"/>
            <p:cNvCxnSpPr/>
            <p:nvPr/>
          </p:nvCxnSpPr>
          <p:spPr>
            <a:xfrm rot="10800000">
              <a:off x="1073700" y="2849900"/>
              <a:ext cx="2020200" cy="0"/>
            </a:xfrm>
            <a:prstGeom prst="straightConnector1">
              <a:avLst/>
            </a:prstGeom>
            <a:noFill/>
            <a:ln cap="flat" cmpd="sng" w="9525">
              <a:solidFill>
                <a:schemeClr val="dk2"/>
              </a:solidFill>
              <a:prstDash val="solid"/>
              <a:round/>
              <a:headEnd len="med" w="med" type="none"/>
              <a:tailEnd len="med" w="med" type="none"/>
            </a:ln>
          </p:spPr>
        </p:cxnSp>
      </p:grpSp>
      <p:grpSp>
        <p:nvGrpSpPr>
          <p:cNvPr id="246" name="Google Shape;246;p27"/>
          <p:cNvGrpSpPr/>
          <p:nvPr/>
        </p:nvGrpSpPr>
        <p:grpSpPr>
          <a:xfrm>
            <a:off x="4215677" y="2949463"/>
            <a:ext cx="2445179" cy="2116484"/>
            <a:chOff x="2332624" y="1347550"/>
            <a:chExt cx="4371074" cy="3718349"/>
          </a:xfrm>
        </p:grpSpPr>
        <p:pic>
          <p:nvPicPr>
            <p:cNvPr id="247" name="Google Shape;247;p27"/>
            <p:cNvPicPr preferRelativeResize="0"/>
            <p:nvPr/>
          </p:nvPicPr>
          <p:blipFill>
            <a:blip r:embed="rId6">
              <a:alphaModFix/>
            </a:blip>
            <a:stretch>
              <a:fillRect/>
            </a:stretch>
          </p:blipFill>
          <p:spPr>
            <a:xfrm>
              <a:off x="2332624" y="1347550"/>
              <a:ext cx="4371074" cy="3718349"/>
            </a:xfrm>
            <a:prstGeom prst="rect">
              <a:avLst/>
            </a:prstGeom>
            <a:noFill/>
            <a:ln>
              <a:noFill/>
            </a:ln>
          </p:spPr>
        </p:pic>
        <p:cxnSp>
          <p:nvCxnSpPr>
            <p:cNvPr id="248" name="Google Shape;248;p27"/>
            <p:cNvCxnSpPr/>
            <p:nvPr/>
          </p:nvCxnSpPr>
          <p:spPr>
            <a:xfrm>
              <a:off x="4616450" y="3174025"/>
              <a:ext cx="0" cy="15030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7"/>
            <p:cNvCxnSpPr/>
            <p:nvPr/>
          </p:nvCxnSpPr>
          <p:spPr>
            <a:xfrm rot="10800000">
              <a:off x="2918150" y="3181750"/>
              <a:ext cx="16983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Distributions (Front Right on Obstacle)</a:t>
            </a:r>
            <a:endParaRPr/>
          </a:p>
        </p:txBody>
      </p:sp>
      <p:sp>
        <p:nvSpPr>
          <p:cNvPr id="1456" name="Google Shape;1456;p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7" name="Google Shape;1457;p162"/>
          <p:cNvSpPr txBox="1"/>
          <p:nvPr/>
        </p:nvSpPr>
        <p:spPr>
          <a:xfrm>
            <a:off x="1029850"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Standard Configuration</a:t>
            </a:r>
            <a:endParaRPr sz="1800">
              <a:solidFill>
                <a:schemeClr val="lt2"/>
              </a:solidFill>
            </a:endParaRPr>
          </a:p>
        </p:txBody>
      </p:sp>
      <p:sp>
        <p:nvSpPr>
          <p:cNvPr id="1458" name="Google Shape;1458;p162"/>
          <p:cNvSpPr txBox="1"/>
          <p:nvPr/>
        </p:nvSpPr>
        <p:spPr>
          <a:xfrm>
            <a:off x="5313713"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Extended Configuration</a:t>
            </a:r>
            <a:endParaRPr sz="1800">
              <a:solidFill>
                <a:schemeClr val="lt2"/>
              </a:solidFill>
            </a:endParaRPr>
          </a:p>
        </p:txBody>
      </p:sp>
      <p:pic>
        <p:nvPicPr>
          <p:cNvPr id="1459" name="Google Shape;1459;p162"/>
          <p:cNvPicPr preferRelativeResize="0"/>
          <p:nvPr/>
        </p:nvPicPr>
        <p:blipFill>
          <a:blip r:embed="rId3">
            <a:alphaModFix/>
          </a:blip>
          <a:stretch>
            <a:fillRect/>
          </a:stretch>
        </p:blipFill>
        <p:spPr>
          <a:xfrm>
            <a:off x="4728125" y="1371600"/>
            <a:ext cx="4114799" cy="3086099"/>
          </a:xfrm>
          <a:prstGeom prst="rect">
            <a:avLst/>
          </a:prstGeom>
          <a:noFill/>
          <a:ln>
            <a:noFill/>
          </a:ln>
        </p:spPr>
      </p:pic>
      <p:pic>
        <p:nvPicPr>
          <p:cNvPr id="1460" name="Google Shape;1460;p162"/>
          <p:cNvPicPr preferRelativeResize="0"/>
          <p:nvPr/>
        </p:nvPicPr>
        <p:blipFill>
          <a:blip r:embed="rId4">
            <a:alphaModFix/>
          </a:blip>
          <a:stretch>
            <a:fillRect/>
          </a:stretch>
        </p:blipFill>
        <p:spPr>
          <a:xfrm>
            <a:off x="444250" y="1371600"/>
            <a:ext cx="4114799" cy="308609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6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Steering</a:t>
            </a:r>
            <a:endParaRPr/>
          </a:p>
        </p:txBody>
      </p:sp>
      <p:sp>
        <p:nvSpPr>
          <p:cNvPr id="1466" name="Google Shape;1466;p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64"/>
          <p:cNvSpPr txBox="1"/>
          <p:nvPr>
            <p:ph type="title"/>
          </p:nvPr>
        </p:nvSpPr>
        <p:spPr>
          <a:xfrm>
            <a:off x="148875" y="15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Steering Mechanism Design</a:t>
            </a:r>
            <a:endParaRPr/>
          </a:p>
        </p:txBody>
      </p:sp>
      <p:sp>
        <p:nvSpPr>
          <p:cNvPr id="1472" name="Google Shape;1472;p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3" name="Google Shape;1473;p164"/>
          <p:cNvSpPr txBox="1"/>
          <p:nvPr>
            <p:ph idx="1" type="body"/>
          </p:nvPr>
        </p:nvSpPr>
        <p:spPr>
          <a:xfrm>
            <a:off x="148875" y="863550"/>
            <a:ext cx="255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two wheels are direct steered, each with a steering motor.</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Rear wheels are fixed to the chassis</a:t>
            </a:r>
            <a:endParaRPr/>
          </a:p>
        </p:txBody>
      </p:sp>
      <p:pic>
        <p:nvPicPr>
          <p:cNvPr id="1474" name="Google Shape;1474;p164" title="Turning Wheels">
            <a:hlinkClick r:id="rId3"/>
          </p:cNvPr>
          <p:cNvPicPr preferRelativeResize="0"/>
          <p:nvPr/>
        </p:nvPicPr>
        <p:blipFill>
          <a:blip r:embed="rId4">
            <a:alphaModFix/>
          </a:blip>
          <a:stretch>
            <a:fillRect/>
          </a:stretch>
        </p:blipFill>
        <p:spPr>
          <a:xfrm>
            <a:off x="2702175" y="729100"/>
            <a:ext cx="5926126" cy="437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1000"/>
                                        <p:tgtEl>
                                          <p:spTgt spid="1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65"/>
          <p:cNvSpPr txBox="1"/>
          <p:nvPr>
            <p:ph type="title"/>
          </p:nvPr>
        </p:nvSpPr>
        <p:spPr>
          <a:xfrm>
            <a:off x="311700" y="245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Steering Angle</a:t>
            </a:r>
            <a:endParaRPr/>
          </a:p>
        </p:txBody>
      </p:sp>
      <p:sp>
        <p:nvSpPr>
          <p:cNvPr id="1480" name="Google Shape;1480;p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81" name="Google Shape;1481;p165"/>
          <p:cNvPicPr preferRelativeResize="0"/>
          <p:nvPr/>
        </p:nvPicPr>
        <p:blipFill>
          <a:blip r:embed="rId3">
            <a:alphaModFix/>
          </a:blip>
          <a:stretch>
            <a:fillRect/>
          </a:stretch>
        </p:blipFill>
        <p:spPr>
          <a:xfrm>
            <a:off x="4732831" y="985825"/>
            <a:ext cx="3932844" cy="3583050"/>
          </a:xfrm>
          <a:prstGeom prst="rect">
            <a:avLst/>
          </a:prstGeom>
          <a:noFill/>
          <a:ln>
            <a:noFill/>
          </a:ln>
        </p:spPr>
      </p:pic>
      <p:pic>
        <p:nvPicPr>
          <p:cNvPr id="1482" name="Google Shape;1482;p165"/>
          <p:cNvPicPr preferRelativeResize="0"/>
          <p:nvPr/>
        </p:nvPicPr>
        <p:blipFill>
          <a:blip r:embed="rId4">
            <a:alphaModFix/>
          </a:blip>
          <a:stretch>
            <a:fillRect/>
          </a:stretch>
        </p:blipFill>
        <p:spPr>
          <a:xfrm>
            <a:off x="467225" y="985825"/>
            <a:ext cx="4135416" cy="3583050"/>
          </a:xfrm>
          <a:prstGeom prst="rect">
            <a:avLst/>
          </a:prstGeom>
          <a:noFill/>
          <a:ln>
            <a:noFill/>
          </a:ln>
        </p:spPr>
      </p:pic>
      <p:sp>
        <p:nvSpPr>
          <p:cNvPr id="1483" name="Google Shape;1483;p165"/>
          <p:cNvSpPr txBox="1"/>
          <p:nvPr/>
        </p:nvSpPr>
        <p:spPr>
          <a:xfrm>
            <a:off x="1163100" y="45688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484" name="Google Shape;1484;p165"/>
          <p:cNvSpPr txBox="1"/>
          <p:nvPr/>
        </p:nvSpPr>
        <p:spPr>
          <a:xfrm>
            <a:off x="5210050" y="458812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Steering Motor Requirements</a:t>
            </a:r>
            <a:endParaRPr/>
          </a:p>
        </p:txBody>
      </p:sp>
      <p:sp>
        <p:nvSpPr>
          <p:cNvPr id="1490" name="Google Shape;1490;p1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1" name="Google Shape;1491;p166"/>
          <p:cNvSpPr txBox="1"/>
          <p:nvPr>
            <p:ph idx="1" type="body"/>
          </p:nvPr>
        </p:nvSpPr>
        <p:spPr>
          <a:xfrm>
            <a:off x="363500" y="1132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each wheel steering, a motor with output power around 160 watts is required.</a:t>
            </a:r>
            <a:endParaRPr/>
          </a:p>
          <a:p>
            <a:pPr indent="-342900" lvl="0" marL="457200" rtl="0" algn="l">
              <a:spcBef>
                <a:spcPts val="0"/>
              </a:spcBef>
              <a:spcAft>
                <a:spcPts val="0"/>
              </a:spcAft>
              <a:buSzPts val="1800"/>
              <a:buChar char="●"/>
            </a:pPr>
            <a:r>
              <a:rPr lang="en"/>
              <a:t>A motor from the RBE(H) 01212 series which complied with the power requirements was chosen. </a:t>
            </a:r>
            <a:endParaRPr/>
          </a:p>
          <a:p>
            <a:pPr indent="0" lvl="0" marL="457200" rtl="0" algn="l">
              <a:spcBef>
                <a:spcPts val="1600"/>
              </a:spcBef>
              <a:spcAft>
                <a:spcPts val="1600"/>
              </a:spcAft>
              <a:buNone/>
            </a:pPr>
            <a:r>
              <a:rPr lang="en" sz="1000" u="sng">
                <a:solidFill>
                  <a:schemeClr val="accent5"/>
                </a:solidFill>
                <a:hlinkClick r:id="rId3">
                  <a:extLst>
                    <a:ext uri="{A12FA001-AC4F-418D-AE19-62706E023703}">
                      <ahyp:hlinkClr val="tx"/>
                    </a:ext>
                  </a:extLst>
                </a:hlinkClick>
              </a:rPr>
              <a:t>https://npm-ht.co.jp/_assets/wp-content/uploads/2019/12/RBE_Series_Motors_Brochure_01210.pdf</a:t>
            </a:r>
            <a:r>
              <a:rPr lang="en" u="sng">
                <a:solidFill>
                  <a:schemeClr val="accent5"/>
                </a:solidFill>
                <a:hlinkClick r:id="rId4">
                  <a:extLst>
                    <a:ext uri="{A12FA001-AC4F-418D-AE19-62706E023703}">
                      <ahyp:hlinkClr val="tx"/>
                    </a:ext>
                  </a:extLst>
                </a:hlinkClick>
              </a:rPr>
              <a:t>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Driving Motors</a:t>
            </a:r>
            <a:endParaRPr/>
          </a:p>
        </p:txBody>
      </p:sp>
      <p:sp>
        <p:nvSpPr>
          <p:cNvPr id="1497" name="Google Shape;1497;p1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68"/>
          <p:cNvSpPr txBox="1"/>
          <p:nvPr>
            <p:ph type="title"/>
          </p:nvPr>
        </p:nvSpPr>
        <p:spPr>
          <a:xfrm>
            <a:off x="124550" y="161200"/>
            <a:ext cx="3216600" cy="92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Motors Trade-Study</a:t>
            </a:r>
            <a:endParaRPr sz="2700"/>
          </a:p>
        </p:txBody>
      </p:sp>
      <p:sp>
        <p:nvSpPr>
          <p:cNvPr id="1503" name="Google Shape;1503;p1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4" name="Google Shape;1504;p168"/>
          <p:cNvPicPr preferRelativeResize="0"/>
          <p:nvPr/>
        </p:nvPicPr>
        <p:blipFill>
          <a:blip r:embed="rId3">
            <a:alphaModFix/>
          </a:blip>
          <a:stretch>
            <a:fillRect/>
          </a:stretch>
        </p:blipFill>
        <p:spPr>
          <a:xfrm>
            <a:off x="299750" y="1062675"/>
            <a:ext cx="8544499" cy="3671175"/>
          </a:xfrm>
          <a:prstGeom prst="rect">
            <a:avLst/>
          </a:prstGeom>
          <a:noFill/>
          <a:ln>
            <a:noFill/>
          </a:ln>
        </p:spPr>
      </p:pic>
      <p:sp>
        <p:nvSpPr>
          <p:cNvPr id="1505" name="Google Shape;1505;p168"/>
          <p:cNvSpPr txBox="1"/>
          <p:nvPr>
            <p:ph type="title"/>
          </p:nvPr>
        </p:nvSpPr>
        <p:spPr>
          <a:xfrm>
            <a:off x="2136050" y="4733850"/>
            <a:ext cx="6609300" cy="32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000"/>
              <a:t>Reference: Motor Comparison, Circuit Cellar Magazine, July 2008, Issue 216, Bachiochi, p.78</a:t>
            </a:r>
            <a:endParaRPr sz="10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6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 Actuator Requirements</a:t>
            </a:r>
            <a:endParaRPr/>
          </a:p>
        </p:txBody>
      </p:sp>
      <p:sp>
        <p:nvSpPr>
          <p:cNvPr id="1511" name="Google Shape;1511;p169"/>
          <p:cNvSpPr txBox="1"/>
          <p:nvPr>
            <p:ph idx="12" type="sldNum"/>
          </p:nvPr>
        </p:nvSpPr>
        <p:spPr>
          <a:xfrm>
            <a:off x="8496833"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2" name="Google Shape;1512;p169"/>
          <p:cNvSpPr txBox="1"/>
          <p:nvPr>
            <p:ph idx="1" type="body"/>
          </p:nvPr>
        </p:nvSpPr>
        <p:spPr>
          <a:xfrm>
            <a:off x="352000" y="4044100"/>
            <a:ext cx="4260300" cy="525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As per velocity constraints, the rover requires a motor speed a little over 4000 rpm for a gear ratio of 200.</a:t>
            </a:r>
            <a:endParaRPr sz="1000"/>
          </a:p>
          <a:p>
            <a:pPr indent="0" lvl="0" marL="0" rtl="0" algn="l">
              <a:spcBef>
                <a:spcPts val="1600"/>
              </a:spcBef>
              <a:spcAft>
                <a:spcPts val="1600"/>
              </a:spcAft>
              <a:buNone/>
            </a:pPr>
            <a:r>
              <a:t/>
            </a:r>
            <a:endParaRPr/>
          </a:p>
        </p:txBody>
      </p:sp>
      <p:pic>
        <p:nvPicPr>
          <p:cNvPr id="1513" name="Google Shape;1513;p169"/>
          <p:cNvPicPr preferRelativeResize="0"/>
          <p:nvPr/>
        </p:nvPicPr>
        <p:blipFill>
          <a:blip r:embed="rId3">
            <a:alphaModFix/>
          </a:blip>
          <a:stretch>
            <a:fillRect/>
          </a:stretch>
        </p:blipFill>
        <p:spPr>
          <a:xfrm>
            <a:off x="4686725" y="1049500"/>
            <a:ext cx="4145675" cy="2858424"/>
          </a:xfrm>
          <a:prstGeom prst="rect">
            <a:avLst/>
          </a:prstGeom>
          <a:noFill/>
          <a:ln>
            <a:noFill/>
          </a:ln>
        </p:spPr>
      </p:pic>
      <p:pic>
        <p:nvPicPr>
          <p:cNvPr id="1514" name="Google Shape;1514;p169"/>
          <p:cNvPicPr preferRelativeResize="0"/>
          <p:nvPr/>
        </p:nvPicPr>
        <p:blipFill>
          <a:blip r:embed="rId4">
            <a:alphaModFix/>
          </a:blip>
          <a:stretch>
            <a:fillRect/>
          </a:stretch>
        </p:blipFill>
        <p:spPr>
          <a:xfrm>
            <a:off x="352000" y="1013002"/>
            <a:ext cx="4145665" cy="2931425"/>
          </a:xfrm>
          <a:prstGeom prst="rect">
            <a:avLst/>
          </a:prstGeom>
          <a:noFill/>
          <a:ln>
            <a:noFill/>
          </a:ln>
        </p:spPr>
      </p:pic>
      <p:sp>
        <p:nvSpPr>
          <p:cNvPr id="1515" name="Google Shape;1515;p169"/>
          <p:cNvSpPr txBox="1"/>
          <p:nvPr>
            <p:ph idx="1" type="body"/>
          </p:nvPr>
        </p:nvSpPr>
        <p:spPr>
          <a:xfrm>
            <a:off x="4917400" y="3944425"/>
            <a:ext cx="3915000" cy="964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Motor increases with increase in wheel radius</a:t>
            </a:r>
            <a:endParaRPr sz="1000"/>
          </a:p>
          <a:p>
            <a:pPr indent="-292100" lvl="0" marL="457200" rtl="0" algn="l">
              <a:spcBef>
                <a:spcPts val="0"/>
              </a:spcBef>
              <a:spcAft>
                <a:spcPts val="0"/>
              </a:spcAft>
              <a:buSzPts val="1000"/>
              <a:buChar char="●"/>
            </a:pPr>
            <a:r>
              <a:rPr lang="en" sz="1000"/>
              <a:t>For wheel radius = 0.3m, the motor torque required is around 1Nm when the gear ratio is 200. </a:t>
            </a:r>
            <a:endParaRPr sz="1000"/>
          </a:p>
          <a:p>
            <a:pPr indent="-292100" lvl="0" marL="457200" rtl="0" algn="l">
              <a:spcBef>
                <a:spcPts val="0"/>
              </a:spcBef>
              <a:spcAft>
                <a:spcPts val="0"/>
              </a:spcAft>
              <a:buSzPts val="1000"/>
              <a:buChar char="●"/>
            </a:pPr>
            <a:r>
              <a:rPr lang="en" sz="1000"/>
              <a:t>Assuming, gear efficiency is 80%, we require a motor with torque around 1.25Nm.</a:t>
            </a:r>
            <a:endParaRPr sz="1000"/>
          </a:p>
          <a:p>
            <a:pPr indent="0" lvl="0" marL="0" rtl="0" algn="l">
              <a:spcBef>
                <a:spcPts val="1600"/>
              </a:spcBef>
              <a:spcAft>
                <a:spcPts val="160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70"/>
          <p:cNvSpPr txBox="1"/>
          <p:nvPr>
            <p:ph type="title"/>
          </p:nvPr>
        </p:nvSpPr>
        <p:spPr>
          <a:xfrm>
            <a:off x="156175" y="117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Power Ratio of Skid &amp; Steer - Flat Terrain</a:t>
            </a:r>
            <a:endParaRPr sz="3100"/>
          </a:p>
        </p:txBody>
      </p:sp>
      <p:sp>
        <p:nvSpPr>
          <p:cNvPr id="1521" name="Google Shape;1521;p1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2" name="Google Shape;1522;p170"/>
          <p:cNvSpPr txBox="1"/>
          <p:nvPr/>
        </p:nvSpPr>
        <p:spPr>
          <a:xfrm>
            <a:off x="996450" y="45688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523" name="Google Shape;1523;p170"/>
          <p:cNvSpPr txBox="1"/>
          <p:nvPr/>
        </p:nvSpPr>
        <p:spPr>
          <a:xfrm>
            <a:off x="5310050" y="45688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524" name="Google Shape;1524;p170"/>
          <p:cNvPicPr preferRelativeResize="0"/>
          <p:nvPr/>
        </p:nvPicPr>
        <p:blipFill>
          <a:blip r:embed="rId3">
            <a:alphaModFix/>
          </a:blip>
          <a:stretch>
            <a:fillRect/>
          </a:stretch>
        </p:blipFill>
        <p:spPr>
          <a:xfrm>
            <a:off x="4776900" y="1031100"/>
            <a:ext cx="4143026" cy="3422799"/>
          </a:xfrm>
          <a:prstGeom prst="rect">
            <a:avLst/>
          </a:prstGeom>
          <a:noFill/>
          <a:ln>
            <a:noFill/>
          </a:ln>
        </p:spPr>
      </p:pic>
      <p:pic>
        <p:nvPicPr>
          <p:cNvPr id="1525" name="Google Shape;1525;p170"/>
          <p:cNvPicPr preferRelativeResize="0"/>
          <p:nvPr/>
        </p:nvPicPr>
        <p:blipFill>
          <a:blip r:embed="rId4">
            <a:alphaModFix/>
          </a:blip>
          <a:stretch>
            <a:fillRect/>
          </a:stretch>
        </p:blipFill>
        <p:spPr>
          <a:xfrm>
            <a:off x="276175" y="1031100"/>
            <a:ext cx="4246775" cy="34228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71"/>
          <p:cNvSpPr txBox="1"/>
          <p:nvPr>
            <p:ph type="title"/>
          </p:nvPr>
        </p:nvSpPr>
        <p:spPr>
          <a:xfrm>
            <a:off x="156175" y="117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Power Ratio of Skid &amp; Steer - Slope 20 deg</a:t>
            </a:r>
            <a:endParaRPr sz="3100"/>
          </a:p>
        </p:txBody>
      </p:sp>
      <p:sp>
        <p:nvSpPr>
          <p:cNvPr id="1531" name="Google Shape;1531;p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2" name="Google Shape;1532;p171"/>
          <p:cNvSpPr txBox="1"/>
          <p:nvPr/>
        </p:nvSpPr>
        <p:spPr>
          <a:xfrm>
            <a:off x="1163100" y="45688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533" name="Google Shape;1533;p171"/>
          <p:cNvSpPr txBox="1"/>
          <p:nvPr/>
        </p:nvSpPr>
        <p:spPr>
          <a:xfrm>
            <a:off x="5210050" y="458812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534" name="Google Shape;1534;p171"/>
          <p:cNvPicPr preferRelativeResize="0"/>
          <p:nvPr/>
        </p:nvPicPr>
        <p:blipFill>
          <a:blip r:embed="rId3">
            <a:alphaModFix/>
          </a:blip>
          <a:stretch>
            <a:fillRect/>
          </a:stretch>
        </p:blipFill>
        <p:spPr>
          <a:xfrm>
            <a:off x="4758475" y="1112109"/>
            <a:ext cx="3911400" cy="3417565"/>
          </a:xfrm>
          <a:prstGeom prst="rect">
            <a:avLst/>
          </a:prstGeom>
          <a:noFill/>
          <a:ln>
            <a:noFill/>
          </a:ln>
        </p:spPr>
      </p:pic>
      <p:pic>
        <p:nvPicPr>
          <p:cNvPr id="1535" name="Google Shape;1535;p171"/>
          <p:cNvPicPr preferRelativeResize="0"/>
          <p:nvPr/>
        </p:nvPicPr>
        <p:blipFill>
          <a:blip r:embed="rId4">
            <a:alphaModFix/>
          </a:blip>
          <a:stretch>
            <a:fillRect/>
          </a:stretch>
        </p:blipFill>
        <p:spPr>
          <a:xfrm>
            <a:off x="596775" y="1102475"/>
            <a:ext cx="3911399" cy="3417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228300" y="99825"/>
            <a:ext cx="82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Drawbar Pull 6 Wheels - Height (cm) </a:t>
            </a:r>
            <a:endParaRPr sz="2400"/>
          </a:p>
        </p:txBody>
      </p:sp>
      <p:sp>
        <p:nvSpPr>
          <p:cNvPr id="255" name="Google Shape;255;p28"/>
          <p:cNvSpPr txBox="1"/>
          <p:nvPr/>
        </p:nvSpPr>
        <p:spPr>
          <a:xfrm>
            <a:off x="3435400" y="1446000"/>
            <a:ext cx="10605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2 cm</a:t>
            </a:r>
            <a:endParaRPr b="1" sz="2400">
              <a:solidFill>
                <a:schemeClr val="dk1"/>
              </a:solidFill>
            </a:endParaRPr>
          </a:p>
        </p:txBody>
      </p:sp>
      <p:sp>
        <p:nvSpPr>
          <p:cNvPr id="256" name="Google Shape;256;p28"/>
          <p:cNvSpPr txBox="1"/>
          <p:nvPr/>
        </p:nvSpPr>
        <p:spPr>
          <a:xfrm>
            <a:off x="7773425" y="1558125"/>
            <a:ext cx="9081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3 cm</a:t>
            </a:r>
            <a:endParaRPr b="1" sz="2400">
              <a:solidFill>
                <a:schemeClr val="dk1"/>
              </a:solidFill>
            </a:endParaRPr>
          </a:p>
        </p:txBody>
      </p:sp>
      <p:sp>
        <p:nvSpPr>
          <p:cNvPr id="257" name="Google Shape;257;p28"/>
          <p:cNvSpPr txBox="1"/>
          <p:nvPr/>
        </p:nvSpPr>
        <p:spPr>
          <a:xfrm>
            <a:off x="3373225" y="3622200"/>
            <a:ext cx="9081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4 cm</a:t>
            </a:r>
            <a:endParaRPr b="1" sz="2400">
              <a:solidFill>
                <a:schemeClr val="dk1"/>
              </a:solidFill>
            </a:endParaRPr>
          </a:p>
        </p:txBody>
      </p:sp>
      <p:sp>
        <p:nvSpPr>
          <p:cNvPr id="258" name="Google Shape;258;p28"/>
          <p:cNvSpPr txBox="1"/>
          <p:nvPr/>
        </p:nvSpPr>
        <p:spPr>
          <a:xfrm>
            <a:off x="7849625" y="3622200"/>
            <a:ext cx="9081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5 cm</a:t>
            </a:r>
            <a:endParaRPr b="1" sz="2400">
              <a:solidFill>
                <a:schemeClr val="dk1"/>
              </a:solidFill>
            </a:endParaRPr>
          </a:p>
        </p:txBody>
      </p:sp>
      <p:sp>
        <p:nvSpPr>
          <p:cNvPr id="259" name="Google Shape;25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60" name="Google Shape;260;p28"/>
          <p:cNvGrpSpPr/>
          <p:nvPr/>
        </p:nvGrpSpPr>
        <p:grpSpPr>
          <a:xfrm>
            <a:off x="583838" y="633423"/>
            <a:ext cx="2708020" cy="2236789"/>
            <a:chOff x="1048750" y="668100"/>
            <a:chExt cx="4691649" cy="3807300"/>
          </a:xfrm>
        </p:grpSpPr>
        <p:pic>
          <p:nvPicPr>
            <p:cNvPr id="261" name="Google Shape;261;p28"/>
            <p:cNvPicPr preferRelativeResize="0"/>
            <p:nvPr/>
          </p:nvPicPr>
          <p:blipFill>
            <a:blip r:embed="rId3">
              <a:alphaModFix/>
            </a:blip>
            <a:stretch>
              <a:fillRect/>
            </a:stretch>
          </p:blipFill>
          <p:spPr>
            <a:xfrm>
              <a:off x="1048750" y="668100"/>
              <a:ext cx="4691649" cy="3807300"/>
            </a:xfrm>
            <a:prstGeom prst="rect">
              <a:avLst/>
            </a:prstGeom>
            <a:noFill/>
            <a:ln>
              <a:noFill/>
            </a:ln>
          </p:spPr>
        </p:pic>
        <p:cxnSp>
          <p:nvCxnSpPr>
            <p:cNvPr id="262" name="Google Shape;262;p28"/>
            <p:cNvCxnSpPr/>
            <p:nvPr/>
          </p:nvCxnSpPr>
          <p:spPr>
            <a:xfrm>
              <a:off x="3484300" y="2527825"/>
              <a:ext cx="0" cy="15519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28"/>
            <p:cNvCxnSpPr/>
            <p:nvPr/>
          </p:nvCxnSpPr>
          <p:spPr>
            <a:xfrm rot="10800000">
              <a:off x="1659100" y="2537600"/>
              <a:ext cx="1825200" cy="0"/>
            </a:xfrm>
            <a:prstGeom prst="straightConnector1">
              <a:avLst/>
            </a:prstGeom>
            <a:noFill/>
            <a:ln cap="flat" cmpd="sng" w="9525">
              <a:solidFill>
                <a:schemeClr val="dk2"/>
              </a:solidFill>
              <a:prstDash val="solid"/>
              <a:round/>
              <a:headEnd len="med" w="med" type="none"/>
              <a:tailEnd len="med" w="med" type="none"/>
            </a:ln>
          </p:spPr>
        </p:cxnSp>
      </p:grpSp>
      <p:grpSp>
        <p:nvGrpSpPr>
          <p:cNvPr id="264" name="Google Shape;264;p28"/>
          <p:cNvGrpSpPr/>
          <p:nvPr/>
        </p:nvGrpSpPr>
        <p:grpSpPr>
          <a:xfrm>
            <a:off x="4597907" y="633500"/>
            <a:ext cx="2586281" cy="2236624"/>
            <a:chOff x="3058450" y="-420175"/>
            <a:chExt cx="4716049" cy="3895200"/>
          </a:xfrm>
        </p:grpSpPr>
        <p:pic>
          <p:nvPicPr>
            <p:cNvPr id="265" name="Google Shape;265;p28"/>
            <p:cNvPicPr preferRelativeResize="0"/>
            <p:nvPr/>
          </p:nvPicPr>
          <p:blipFill>
            <a:blip r:embed="rId4">
              <a:alphaModFix/>
            </a:blip>
            <a:stretch>
              <a:fillRect/>
            </a:stretch>
          </p:blipFill>
          <p:spPr>
            <a:xfrm>
              <a:off x="3058450" y="-420175"/>
              <a:ext cx="4716049" cy="3895200"/>
            </a:xfrm>
            <a:prstGeom prst="rect">
              <a:avLst/>
            </a:prstGeom>
            <a:noFill/>
            <a:ln>
              <a:noFill/>
            </a:ln>
          </p:spPr>
        </p:pic>
        <p:cxnSp>
          <p:nvCxnSpPr>
            <p:cNvPr id="266" name="Google Shape;266;p28"/>
            <p:cNvCxnSpPr/>
            <p:nvPr/>
          </p:nvCxnSpPr>
          <p:spPr>
            <a:xfrm>
              <a:off x="5504625" y="1405425"/>
              <a:ext cx="0" cy="16398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28"/>
            <p:cNvCxnSpPr/>
            <p:nvPr/>
          </p:nvCxnSpPr>
          <p:spPr>
            <a:xfrm rot="10800000">
              <a:off x="3669675" y="1405425"/>
              <a:ext cx="1844700" cy="0"/>
            </a:xfrm>
            <a:prstGeom prst="straightConnector1">
              <a:avLst/>
            </a:prstGeom>
            <a:noFill/>
            <a:ln cap="flat" cmpd="sng" w="9525">
              <a:solidFill>
                <a:schemeClr val="dk2"/>
              </a:solidFill>
              <a:prstDash val="solid"/>
              <a:round/>
              <a:headEnd len="med" w="med" type="none"/>
              <a:tailEnd len="med" w="med" type="none"/>
            </a:ln>
          </p:spPr>
        </p:cxnSp>
      </p:grpSp>
      <p:grpSp>
        <p:nvGrpSpPr>
          <p:cNvPr id="268" name="Google Shape;268;p28"/>
          <p:cNvGrpSpPr/>
          <p:nvPr/>
        </p:nvGrpSpPr>
        <p:grpSpPr>
          <a:xfrm>
            <a:off x="4598007" y="2926752"/>
            <a:ext cx="2586426" cy="2170631"/>
            <a:chOff x="2381424" y="1025806"/>
            <a:chExt cx="4778175" cy="3784225"/>
          </a:xfrm>
        </p:grpSpPr>
        <p:pic>
          <p:nvPicPr>
            <p:cNvPr id="269" name="Google Shape;269;p28"/>
            <p:cNvPicPr preferRelativeResize="0"/>
            <p:nvPr/>
          </p:nvPicPr>
          <p:blipFill>
            <a:blip r:embed="rId5">
              <a:alphaModFix/>
            </a:blip>
            <a:stretch>
              <a:fillRect/>
            </a:stretch>
          </p:blipFill>
          <p:spPr>
            <a:xfrm>
              <a:off x="2381424" y="1025806"/>
              <a:ext cx="4778175" cy="3784225"/>
            </a:xfrm>
            <a:prstGeom prst="rect">
              <a:avLst/>
            </a:prstGeom>
            <a:noFill/>
            <a:ln>
              <a:noFill/>
            </a:ln>
          </p:spPr>
        </p:pic>
        <p:cxnSp>
          <p:nvCxnSpPr>
            <p:cNvPr id="270" name="Google Shape;270;p28"/>
            <p:cNvCxnSpPr/>
            <p:nvPr/>
          </p:nvCxnSpPr>
          <p:spPr>
            <a:xfrm>
              <a:off x="4860450" y="2967025"/>
              <a:ext cx="0" cy="14346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28"/>
            <p:cNvCxnSpPr/>
            <p:nvPr/>
          </p:nvCxnSpPr>
          <p:spPr>
            <a:xfrm rot="10800000">
              <a:off x="3006175" y="2976800"/>
              <a:ext cx="1873800" cy="0"/>
            </a:xfrm>
            <a:prstGeom prst="straightConnector1">
              <a:avLst/>
            </a:prstGeom>
            <a:noFill/>
            <a:ln cap="flat" cmpd="sng" w="9525">
              <a:solidFill>
                <a:schemeClr val="dk2"/>
              </a:solidFill>
              <a:prstDash val="solid"/>
              <a:round/>
              <a:headEnd len="med" w="med" type="none"/>
              <a:tailEnd len="med" w="med" type="none"/>
            </a:ln>
          </p:spPr>
        </p:cxnSp>
      </p:grpSp>
      <p:grpSp>
        <p:nvGrpSpPr>
          <p:cNvPr id="272" name="Google Shape;272;p28"/>
          <p:cNvGrpSpPr/>
          <p:nvPr/>
        </p:nvGrpSpPr>
        <p:grpSpPr>
          <a:xfrm>
            <a:off x="583845" y="2926670"/>
            <a:ext cx="2708127" cy="2170545"/>
            <a:chOff x="583834" y="1395850"/>
            <a:chExt cx="4618225" cy="3701475"/>
          </a:xfrm>
        </p:grpSpPr>
        <p:pic>
          <p:nvPicPr>
            <p:cNvPr id="273" name="Google Shape;273;p28"/>
            <p:cNvPicPr preferRelativeResize="0"/>
            <p:nvPr/>
          </p:nvPicPr>
          <p:blipFill>
            <a:blip r:embed="rId6">
              <a:alphaModFix/>
            </a:blip>
            <a:stretch>
              <a:fillRect/>
            </a:stretch>
          </p:blipFill>
          <p:spPr>
            <a:xfrm>
              <a:off x="583834" y="1395850"/>
              <a:ext cx="4618225" cy="3701475"/>
            </a:xfrm>
            <a:prstGeom prst="rect">
              <a:avLst/>
            </a:prstGeom>
            <a:noFill/>
            <a:ln>
              <a:noFill/>
            </a:ln>
          </p:spPr>
        </p:pic>
        <p:cxnSp>
          <p:nvCxnSpPr>
            <p:cNvPr id="274" name="Google Shape;274;p28"/>
            <p:cNvCxnSpPr/>
            <p:nvPr/>
          </p:nvCxnSpPr>
          <p:spPr>
            <a:xfrm>
              <a:off x="2967025" y="3211025"/>
              <a:ext cx="0" cy="14934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28"/>
            <p:cNvCxnSpPr/>
            <p:nvPr/>
          </p:nvCxnSpPr>
          <p:spPr>
            <a:xfrm rot="10800000">
              <a:off x="1180825" y="3211013"/>
              <a:ext cx="17862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72"/>
          <p:cNvSpPr txBox="1"/>
          <p:nvPr>
            <p:ph type="title"/>
          </p:nvPr>
        </p:nvSpPr>
        <p:spPr>
          <a:xfrm>
            <a:off x="190850" y="158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Power - 4 Wheel Skid Turn </a:t>
            </a:r>
            <a:endParaRPr/>
          </a:p>
        </p:txBody>
      </p:sp>
      <p:sp>
        <p:nvSpPr>
          <p:cNvPr id="1541" name="Google Shape;1541;p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2" name="Google Shape;1542;p172"/>
          <p:cNvSpPr txBox="1"/>
          <p:nvPr/>
        </p:nvSpPr>
        <p:spPr>
          <a:xfrm>
            <a:off x="1007225" y="44270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1543" name="Google Shape;1543;p172"/>
          <p:cNvSpPr txBox="1"/>
          <p:nvPr/>
        </p:nvSpPr>
        <p:spPr>
          <a:xfrm>
            <a:off x="5054175" y="44463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1544" name="Google Shape;1544;p172"/>
          <p:cNvPicPr preferRelativeResize="0"/>
          <p:nvPr/>
        </p:nvPicPr>
        <p:blipFill>
          <a:blip r:embed="rId3">
            <a:alphaModFix/>
          </a:blip>
          <a:stretch>
            <a:fillRect/>
          </a:stretch>
        </p:blipFill>
        <p:spPr>
          <a:xfrm>
            <a:off x="4617200" y="1152825"/>
            <a:ext cx="4302649" cy="3226968"/>
          </a:xfrm>
          <a:prstGeom prst="rect">
            <a:avLst/>
          </a:prstGeom>
          <a:noFill/>
          <a:ln>
            <a:noFill/>
          </a:ln>
        </p:spPr>
      </p:pic>
      <p:pic>
        <p:nvPicPr>
          <p:cNvPr id="1545" name="Google Shape;1545;p172"/>
          <p:cNvPicPr preferRelativeResize="0"/>
          <p:nvPr/>
        </p:nvPicPr>
        <p:blipFill>
          <a:blip r:embed="rId4">
            <a:alphaModFix/>
          </a:blip>
          <a:stretch>
            <a:fillRect/>
          </a:stretch>
        </p:blipFill>
        <p:spPr>
          <a:xfrm>
            <a:off x="152400" y="1152825"/>
            <a:ext cx="4302649" cy="3227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Motor Selection</a:t>
            </a:r>
            <a:endParaRPr/>
          </a:p>
        </p:txBody>
      </p:sp>
      <p:sp>
        <p:nvSpPr>
          <p:cNvPr id="1551" name="Google Shape;1551;p173"/>
          <p:cNvSpPr txBox="1"/>
          <p:nvPr>
            <p:ph idx="1" type="body"/>
          </p:nvPr>
        </p:nvSpPr>
        <p:spPr>
          <a:xfrm>
            <a:off x="172650" y="1132275"/>
            <a:ext cx="8798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Brushless DC motors were chosen for wheel drive motors.</a:t>
            </a:r>
            <a:endParaRPr/>
          </a:p>
          <a:p>
            <a:pPr indent="-342900" lvl="0" marL="457200" rtl="0" algn="l">
              <a:spcBef>
                <a:spcPts val="0"/>
              </a:spcBef>
              <a:spcAft>
                <a:spcPts val="0"/>
              </a:spcAft>
              <a:buSzPts val="1800"/>
              <a:buChar char="●"/>
            </a:pPr>
            <a:r>
              <a:rPr lang="en"/>
              <a:t>A motor from the RBE(H) 01212 series which complied with the torque and speed requirements was chosen.</a:t>
            </a:r>
            <a:endParaRPr/>
          </a:p>
          <a:p>
            <a:pPr indent="0" lvl="0" marL="457200" rtl="0" algn="l">
              <a:spcBef>
                <a:spcPts val="1600"/>
              </a:spcBef>
              <a:spcAft>
                <a:spcPts val="1600"/>
              </a:spcAft>
              <a:buNone/>
            </a:pPr>
            <a:r>
              <a:rPr lang="en" sz="1000" u="sng">
                <a:solidFill>
                  <a:schemeClr val="hlink"/>
                </a:solidFill>
                <a:hlinkClick r:id="rId3"/>
              </a:rPr>
              <a:t>ht</a:t>
            </a:r>
            <a:r>
              <a:rPr lang="en" sz="1000" u="sng">
                <a:solidFill>
                  <a:schemeClr val="hlink"/>
                </a:solidFill>
                <a:hlinkClick r:id="rId4"/>
              </a:rPr>
              <a:t>tps://npm-ht.co.jp/_assets/wp-content/uploads/2019/12/RBE_Series_Motors_Brochure_01210.pdf</a:t>
            </a:r>
            <a:r>
              <a:rPr lang="en" u="sng">
                <a:solidFill>
                  <a:schemeClr val="hlink"/>
                </a:solidFill>
                <a:hlinkClick r:id="rId5"/>
              </a:rPr>
              <a:t> </a:t>
            </a:r>
            <a:endParaRPr/>
          </a:p>
        </p:txBody>
      </p:sp>
      <p:sp>
        <p:nvSpPr>
          <p:cNvPr id="1552" name="Google Shape;1552;p1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Sensors &amp; Perception</a:t>
            </a:r>
            <a:endParaRPr/>
          </a:p>
        </p:txBody>
      </p:sp>
      <p:sp>
        <p:nvSpPr>
          <p:cNvPr id="1558" name="Google Shape;1558;p1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LiDAR</a:t>
            </a:r>
            <a:endParaRPr/>
          </a:p>
        </p:txBody>
      </p:sp>
      <p:sp>
        <p:nvSpPr>
          <p:cNvPr id="1564" name="Google Shape;1564;p1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5" name="Google Shape;1565;p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t>
            </a:r>
            <a:r>
              <a:rPr lang="en" u="sng">
                <a:solidFill>
                  <a:schemeClr val="hlink"/>
                </a:solidFill>
                <a:hlinkClick r:id="rId3"/>
              </a:rPr>
              <a:t>Velodyne Puck LITE</a:t>
            </a:r>
            <a:endParaRPr/>
          </a:p>
          <a:p>
            <a:pPr indent="-342900" lvl="0" marL="457200" rtl="0" algn="l">
              <a:spcBef>
                <a:spcPts val="1600"/>
              </a:spcBef>
              <a:spcAft>
                <a:spcPts val="0"/>
              </a:spcAft>
              <a:buSzPts val="1800"/>
              <a:buChar char="●"/>
            </a:pPr>
            <a:r>
              <a:rPr lang="en"/>
              <a:t>590g each →  2.4kg total</a:t>
            </a:r>
            <a:endParaRPr/>
          </a:p>
          <a:p>
            <a:pPr indent="-342900" lvl="0" marL="457200" rtl="0" algn="l">
              <a:spcBef>
                <a:spcPts val="0"/>
              </a:spcBef>
              <a:spcAft>
                <a:spcPts val="0"/>
              </a:spcAft>
              <a:buSzPts val="1800"/>
              <a:buChar char="●"/>
            </a:pPr>
            <a:r>
              <a:rPr lang="en"/>
              <a:t>8W each →  32W total</a:t>
            </a:r>
            <a:endParaRPr/>
          </a:p>
        </p:txBody>
      </p:sp>
      <p:pic>
        <p:nvPicPr>
          <p:cNvPr id="1566" name="Google Shape;1566;p175"/>
          <p:cNvPicPr preferRelativeResize="0"/>
          <p:nvPr/>
        </p:nvPicPr>
        <p:blipFill>
          <a:blip r:embed="rId4">
            <a:alphaModFix/>
          </a:blip>
          <a:stretch>
            <a:fillRect/>
          </a:stretch>
        </p:blipFill>
        <p:spPr>
          <a:xfrm>
            <a:off x="4843875" y="358325"/>
            <a:ext cx="3125100" cy="3125100"/>
          </a:xfrm>
          <a:prstGeom prst="rect">
            <a:avLst/>
          </a:prstGeom>
          <a:noFill/>
          <a:ln>
            <a:noFill/>
          </a:ln>
        </p:spPr>
      </p:pic>
      <p:sp>
        <p:nvSpPr>
          <p:cNvPr id="1567" name="Google Shape;1567;p175"/>
          <p:cNvSpPr txBox="1"/>
          <p:nvPr/>
        </p:nvSpPr>
        <p:spPr>
          <a:xfrm>
            <a:off x="6313725" y="4845600"/>
            <a:ext cx="23949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https://velodynelidar.com/products/puck-lite</a:t>
            </a:r>
            <a:endParaRPr sz="900">
              <a:solidFill>
                <a:srgbClr val="FFFFFF"/>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Lighting</a:t>
            </a:r>
            <a:endParaRPr/>
          </a:p>
        </p:txBody>
      </p:sp>
      <p:sp>
        <p:nvSpPr>
          <p:cNvPr id="1573" name="Google Shape;1573;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LED Floodlights</a:t>
            </a:r>
            <a:endParaRPr/>
          </a:p>
          <a:p>
            <a:pPr indent="-342900" lvl="0" marL="457200" rtl="0" algn="l">
              <a:spcBef>
                <a:spcPts val="1600"/>
              </a:spcBef>
              <a:spcAft>
                <a:spcPts val="0"/>
              </a:spcAft>
              <a:buSzPts val="1800"/>
              <a:buChar char="●"/>
            </a:pPr>
            <a:r>
              <a:rPr lang="en"/>
              <a:t>35,000 lumens each</a:t>
            </a:r>
            <a:endParaRPr/>
          </a:p>
          <a:p>
            <a:pPr indent="-342900" lvl="0" marL="457200" rtl="0" algn="l">
              <a:spcBef>
                <a:spcPts val="0"/>
              </a:spcBef>
              <a:spcAft>
                <a:spcPts val="0"/>
              </a:spcAft>
              <a:buSzPts val="1800"/>
              <a:buChar char="●"/>
            </a:pPr>
            <a:r>
              <a:rPr lang="en"/>
              <a:t>0.6kg each → 2.4kg total</a:t>
            </a:r>
            <a:endParaRPr/>
          </a:p>
          <a:p>
            <a:pPr indent="-342900" lvl="0" marL="457200" rtl="0" algn="l">
              <a:spcBef>
                <a:spcPts val="0"/>
              </a:spcBef>
              <a:spcAft>
                <a:spcPts val="0"/>
              </a:spcAft>
              <a:buSzPts val="1800"/>
              <a:buChar char="●"/>
            </a:pPr>
            <a:r>
              <a:rPr lang="en"/>
              <a:t>30W each → 1</a:t>
            </a:r>
            <a:r>
              <a:rPr lang="en"/>
              <a:t>2</a:t>
            </a:r>
            <a:r>
              <a:rPr lang="en"/>
              <a:t>0W total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74" name="Google Shape;1574;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75" name="Google Shape;1575;p176"/>
          <p:cNvPicPr preferRelativeResize="0"/>
          <p:nvPr/>
        </p:nvPicPr>
        <p:blipFill>
          <a:blip r:embed="rId3">
            <a:alphaModFix/>
          </a:blip>
          <a:stretch>
            <a:fillRect/>
          </a:stretch>
        </p:blipFill>
        <p:spPr>
          <a:xfrm>
            <a:off x="2488075" y="-42726"/>
            <a:ext cx="5278901" cy="2446999"/>
          </a:xfrm>
          <a:prstGeom prst="rect">
            <a:avLst/>
          </a:prstGeom>
          <a:noFill/>
          <a:ln>
            <a:noFill/>
          </a:ln>
        </p:spPr>
      </p:pic>
      <p:pic>
        <p:nvPicPr>
          <p:cNvPr id="1576" name="Google Shape;1576;p176"/>
          <p:cNvPicPr preferRelativeResize="0"/>
          <p:nvPr/>
        </p:nvPicPr>
        <p:blipFill rotWithShape="1">
          <a:blip r:embed="rId4">
            <a:alphaModFix/>
          </a:blip>
          <a:srcRect b="0" l="31707" r="19512" t="0"/>
          <a:stretch/>
        </p:blipFill>
        <p:spPr>
          <a:xfrm>
            <a:off x="5848775" y="2350925"/>
            <a:ext cx="2792602" cy="265362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Cameras</a:t>
            </a:r>
            <a:endParaRPr/>
          </a:p>
        </p:txBody>
      </p:sp>
      <p:sp>
        <p:nvSpPr>
          <p:cNvPr id="1582" name="Google Shape;1582;p1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Sony 4K PTZ cameras</a:t>
            </a:r>
            <a:endParaRPr/>
          </a:p>
          <a:p>
            <a:pPr indent="-342900" lvl="0" marL="914400" rtl="0" algn="l">
              <a:spcBef>
                <a:spcPts val="0"/>
              </a:spcBef>
              <a:spcAft>
                <a:spcPts val="0"/>
              </a:spcAft>
              <a:buSzPts val="1800"/>
              <a:buChar char="●"/>
            </a:pPr>
            <a:r>
              <a:rPr lang="en"/>
              <a:t>1.8 kg each → 3.6 kg total</a:t>
            </a:r>
            <a:endParaRPr/>
          </a:p>
          <a:p>
            <a:pPr indent="-342900" lvl="0" marL="914400" rtl="0" algn="l">
              <a:spcBef>
                <a:spcPts val="0"/>
              </a:spcBef>
              <a:spcAft>
                <a:spcPts val="0"/>
              </a:spcAft>
              <a:buSzPts val="1800"/>
              <a:buChar char="●"/>
            </a:pPr>
            <a:r>
              <a:rPr lang="en"/>
              <a:t>25W (max) each → 50W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stereo cameras</a:t>
            </a:r>
            <a:endParaRPr/>
          </a:p>
          <a:p>
            <a:pPr indent="-342900" lvl="0" marL="914400" rtl="0" algn="l">
              <a:spcBef>
                <a:spcPts val="0"/>
              </a:spcBef>
              <a:spcAft>
                <a:spcPts val="0"/>
              </a:spcAft>
              <a:buSzPts val="1800"/>
              <a:buChar char="●"/>
            </a:pPr>
            <a:r>
              <a:rPr lang="en"/>
              <a:t>72g each → 288g</a:t>
            </a:r>
            <a:endParaRPr/>
          </a:p>
          <a:p>
            <a:pPr indent="-342900" lvl="0" marL="914400" rtl="0" algn="l">
              <a:spcBef>
                <a:spcPts val="0"/>
              </a:spcBef>
              <a:spcAft>
                <a:spcPts val="0"/>
              </a:spcAft>
              <a:buSzPts val="1800"/>
              <a:buChar char="●"/>
            </a:pPr>
            <a:r>
              <a:rPr lang="en"/>
              <a:t>2W each → 8W</a:t>
            </a:r>
            <a:endParaRPr/>
          </a:p>
          <a:p>
            <a:pPr indent="0" lvl="0" marL="1371600" rtl="0" algn="l">
              <a:spcBef>
                <a:spcPts val="0"/>
              </a:spcBef>
              <a:spcAft>
                <a:spcPts val="0"/>
              </a:spcAft>
              <a:buNone/>
            </a:pPr>
            <a:r>
              <a:t/>
            </a:r>
            <a:endParaRPr/>
          </a:p>
          <a:p>
            <a:pPr indent="0" lvl="0" marL="0" rtl="0" algn="l">
              <a:spcBef>
                <a:spcPts val="0"/>
              </a:spcBef>
              <a:spcAft>
                <a:spcPts val="0"/>
              </a:spcAft>
              <a:buNone/>
            </a:pPr>
            <a:r>
              <a:rPr lang="en"/>
              <a:t>1 omni-directional camera (Go-Pro Max)</a:t>
            </a:r>
            <a:endParaRPr/>
          </a:p>
          <a:p>
            <a:pPr indent="-342900" lvl="0" marL="914400" rtl="0" algn="l">
              <a:spcBef>
                <a:spcPts val="0"/>
              </a:spcBef>
              <a:spcAft>
                <a:spcPts val="0"/>
              </a:spcAft>
              <a:buSzPts val="1800"/>
              <a:buChar char="●"/>
            </a:pPr>
            <a:r>
              <a:rPr lang="en"/>
              <a:t>163g</a:t>
            </a:r>
            <a:endParaRPr/>
          </a:p>
          <a:p>
            <a:pPr indent="-342900" lvl="0" marL="914400" rtl="0" algn="l">
              <a:spcBef>
                <a:spcPts val="0"/>
              </a:spcBef>
              <a:spcAft>
                <a:spcPts val="0"/>
              </a:spcAft>
              <a:buSzPts val="1800"/>
              <a:buChar char="●"/>
            </a:pPr>
            <a:r>
              <a:rPr lang="en"/>
              <a:t>8 W</a:t>
            </a:r>
            <a:endParaRPr/>
          </a:p>
        </p:txBody>
      </p:sp>
      <p:sp>
        <p:nvSpPr>
          <p:cNvPr id="1583" name="Google Shape;1583;p1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4" name="Google Shape;1584;p177"/>
          <p:cNvSpPr txBox="1"/>
          <p:nvPr/>
        </p:nvSpPr>
        <p:spPr>
          <a:xfrm>
            <a:off x="3887850" y="3239075"/>
            <a:ext cx="35052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https://pro.sony/en_EE/product-resources/diagrams/brc-x400-3d-cad</a:t>
            </a:r>
            <a:endParaRPr sz="800">
              <a:solidFill>
                <a:srgbClr val="FFFFFF"/>
              </a:solidFill>
            </a:endParaRPr>
          </a:p>
        </p:txBody>
      </p:sp>
      <p:pic>
        <p:nvPicPr>
          <p:cNvPr id="1585" name="Google Shape;1585;p177"/>
          <p:cNvPicPr preferRelativeResize="0"/>
          <p:nvPr/>
        </p:nvPicPr>
        <p:blipFill>
          <a:blip r:embed="rId3">
            <a:alphaModFix/>
          </a:blip>
          <a:stretch>
            <a:fillRect/>
          </a:stretch>
        </p:blipFill>
        <p:spPr>
          <a:xfrm>
            <a:off x="3769950" y="206925"/>
            <a:ext cx="2700475" cy="3067850"/>
          </a:xfrm>
          <a:prstGeom prst="rect">
            <a:avLst/>
          </a:prstGeom>
          <a:noFill/>
          <a:ln>
            <a:noFill/>
          </a:ln>
        </p:spPr>
      </p:pic>
      <p:pic>
        <p:nvPicPr>
          <p:cNvPr id="1586" name="Google Shape;1586;p177"/>
          <p:cNvPicPr preferRelativeResize="0"/>
          <p:nvPr/>
        </p:nvPicPr>
        <p:blipFill>
          <a:blip r:embed="rId4">
            <a:alphaModFix/>
          </a:blip>
          <a:stretch>
            <a:fillRect/>
          </a:stretch>
        </p:blipFill>
        <p:spPr>
          <a:xfrm>
            <a:off x="5660571" y="3561438"/>
            <a:ext cx="3317775" cy="815125"/>
          </a:xfrm>
          <a:prstGeom prst="rect">
            <a:avLst/>
          </a:prstGeom>
          <a:noFill/>
          <a:ln>
            <a:noFill/>
          </a:ln>
        </p:spPr>
      </p:pic>
      <p:sp>
        <p:nvSpPr>
          <p:cNvPr id="1587" name="Google Shape;1587;p177"/>
          <p:cNvSpPr txBox="1"/>
          <p:nvPr/>
        </p:nvSpPr>
        <p:spPr>
          <a:xfrm>
            <a:off x="5778500" y="4376575"/>
            <a:ext cx="3242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https://store.intelrealsense.com/buy-intel-realsense-depth-camera-d455.html, https://www.intelrealsense.com/wp-content/uploads/2020/06/Intel-RealSense-D400-Series-Datasheet-June-2020.pdf </a:t>
            </a:r>
            <a:endParaRPr sz="700">
              <a:solidFill>
                <a:schemeClr val="dk1"/>
              </a:solidFill>
            </a:endParaRPr>
          </a:p>
        </p:txBody>
      </p:sp>
      <p:sp>
        <p:nvSpPr>
          <p:cNvPr id="1588" name="Google Shape;1588;p177"/>
          <p:cNvSpPr txBox="1"/>
          <p:nvPr/>
        </p:nvSpPr>
        <p:spPr>
          <a:xfrm>
            <a:off x="6567363" y="3067800"/>
            <a:ext cx="25515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https://www.digitalcameraworld.com/buying-guides/best-360-cameras</a:t>
            </a:r>
            <a:endParaRPr sz="600">
              <a:solidFill>
                <a:schemeClr val="dk1"/>
              </a:solidFill>
            </a:endParaRPr>
          </a:p>
        </p:txBody>
      </p:sp>
      <p:pic>
        <p:nvPicPr>
          <p:cNvPr id="1589" name="Google Shape;1589;p177"/>
          <p:cNvPicPr preferRelativeResize="0"/>
          <p:nvPr/>
        </p:nvPicPr>
        <p:blipFill rotWithShape="1">
          <a:blip r:embed="rId5">
            <a:alphaModFix/>
          </a:blip>
          <a:srcRect b="0" l="24492" r="28471" t="0"/>
          <a:stretch/>
        </p:blipFill>
        <p:spPr>
          <a:xfrm>
            <a:off x="6853925" y="803900"/>
            <a:ext cx="1978376" cy="2367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Computing</a:t>
            </a:r>
            <a:endParaRPr/>
          </a:p>
        </p:txBody>
      </p:sp>
      <p:sp>
        <p:nvSpPr>
          <p:cNvPr id="1595" name="Google Shape;1595;p178"/>
          <p:cNvSpPr txBox="1"/>
          <p:nvPr>
            <p:ph idx="1" type="body"/>
          </p:nvPr>
        </p:nvSpPr>
        <p:spPr>
          <a:xfrm>
            <a:off x="311700" y="927025"/>
            <a:ext cx="8520600" cy="39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Autonomous path planning and full utilization of LiDAR + cameras requires </a:t>
            </a:r>
            <a:r>
              <a:rPr lang="en"/>
              <a:t>non-trivial</a:t>
            </a:r>
            <a:r>
              <a:rPr lang="en"/>
              <a:t> computing power. </a:t>
            </a:r>
            <a:endParaRPr/>
          </a:p>
          <a:p>
            <a:pPr indent="0" lvl="0" marL="0" rtl="0" algn="l">
              <a:spcBef>
                <a:spcPts val="1600"/>
              </a:spcBef>
              <a:spcAft>
                <a:spcPts val="0"/>
              </a:spcAft>
              <a:buNone/>
            </a:pPr>
            <a:r>
              <a:rPr lang="en"/>
              <a:t>Laptop style computer:</a:t>
            </a:r>
            <a:endParaRPr/>
          </a:p>
          <a:p>
            <a:pPr indent="-342900" lvl="0" marL="914400" rtl="0" algn="l">
              <a:spcBef>
                <a:spcPts val="1600"/>
              </a:spcBef>
              <a:spcAft>
                <a:spcPts val="0"/>
              </a:spcAft>
              <a:buSzPts val="1800"/>
              <a:buChar char="●"/>
            </a:pPr>
            <a:r>
              <a:rPr lang="en"/>
              <a:t>16GB RAM, 2.3GHz Quad Core CPU, 1.5GB Graphics</a:t>
            </a:r>
            <a:endParaRPr/>
          </a:p>
          <a:p>
            <a:pPr indent="-342900" lvl="0" marL="914400" rtl="0" algn="l">
              <a:spcBef>
                <a:spcPts val="0"/>
              </a:spcBef>
              <a:spcAft>
                <a:spcPts val="0"/>
              </a:spcAft>
              <a:buSzPts val="1800"/>
              <a:buChar char="●"/>
            </a:pPr>
            <a:r>
              <a:rPr lang="en"/>
              <a:t>61W</a:t>
            </a:r>
            <a:endParaRPr/>
          </a:p>
          <a:p>
            <a:pPr indent="-342900" lvl="0" marL="914400" rtl="0" algn="l">
              <a:spcBef>
                <a:spcPts val="0"/>
              </a:spcBef>
              <a:spcAft>
                <a:spcPts val="0"/>
              </a:spcAft>
              <a:buSzPts val="1800"/>
              <a:buChar char="●"/>
            </a:pPr>
            <a:r>
              <a:rPr lang="en"/>
              <a:t>1 kg</a:t>
            </a:r>
            <a:endParaRPr/>
          </a:p>
          <a:p>
            <a:pPr indent="0" lvl="0" marL="0" rtl="0" algn="l">
              <a:spcBef>
                <a:spcPts val="1600"/>
              </a:spcBef>
              <a:spcAft>
                <a:spcPts val="0"/>
              </a:spcAft>
              <a:buNone/>
            </a:pPr>
            <a:r>
              <a:rPr lang="en"/>
              <a:t>Desktop style computer:</a:t>
            </a:r>
            <a:endParaRPr/>
          </a:p>
          <a:p>
            <a:pPr indent="-342900" lvl="0" marL="914400" rtl="0" algn="l">
              <a:spcBef>
                <a:spcPts val="1600"/>
              </a:spcBef>
              <a:spcAft>
                <a:spcPts val="0"/>
              </a:spcAft>
              <a:buSzPts val="1800"/>
              <a:buChar char="●"/>
            </a:pPr>
            <a:r>
              <a:rPr lang="en"/>
              <a:t>64+GB RAM, 4.3GHz 8 core CPU, 8GB Graphics</a:t>
            </a:r>
            <a:endParaRPr/>
          </a:p>
          <a:p>
            <a:pPr indent="-342900" lvl="0" marL="914400" rtl="0" algn="l">
              <a:spcBef>
                <a:spcPts val="0"/>
              </a:spcBef>
              <a:spcAft>
                <a:spcPts val="0"/>
              </a:spcAft>
              <a:buSzPts val="1800"/>
              <a:buChar char="●"/>
            </a:pPr>
            <a:r>
              <a:rPr lang="en"/>
              <a:t>650W</a:t>
            </a:r>
            <a:endParaRPr/>
          </a:p>
          <a:p>
            <a:pPr indent="-342900" lvl="0" marL="914400" rtl="0" algn="l">
              <a:spcBef>
                <a:spcPts val="0"/>
              </a:spcBef>
              <a:spcAft>
                <a:spcPts val="0"/>
              </a:spcAft>
              <a:buSzPts val="1800"/>
              <a:buChar char="●"/>
            </a:pPr>
            <a:r>
              <a:rPr lang="en"/>
              <a:t>~6kg</a:t>
            </a:r>
            <a:endParaRPr/>
          </a:p>
        </p:txBody>
      </p:sp>
      <p:sp>
        <p:nvSpPr>
          <p:cNvPr id="1596" name="Google Shape;1596;p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Ingress and Egress</a:t>
            </a:r>
            <a:endParaRPr/>
          </a:p>
        </p:txBody>
      </p:sp>
      <p:sp>
        <p:nvSpPr>
          <p:cNvPr id="1602" name="Google Shape;1602;p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03" name="Google Shape;1603;p179"/>
          <p:cNvPicPr preferRelativeResize="0"/>
          <p:nvPr/>
        </p:nvPicPr>
        <p:blipFill>
          <a:blip r:embed="rId3">
            <a:alphaModFix/>
          </a:blip>
          <a:stretch>
            <a:fillRect/>
          </a:stretch>
        </p:blipFill>
        <p:spPr>
          <a:xfrm>
            <a:off x="0" y="962950"/>
            <a:ext cx="9018701" cy="41805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80"/>
          <p:cNvSpPr txBox="1"/>
          <p:nvPr>
            <p:ph type="title"/>
          </p:nvPr>
        </p:nvSpPr>
        <p:spPr>
          <a:xfrm>
            <a:off x="126675" y="112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Ingress and Egress</a:t>
            </a:r>
            <a:endParaRPr/>
          </a:p>
        </p:txBody>
      </p:sp>
      <p:sp>
        <p:nvSpPr>
          <p:cNvPr id="1609" name="Google Shape;1609;p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0" name="Google Shape;1610;p180" title="Climb In">
            <a:hlinkClick r:id="rId3"/>
          </p:cNvPr>
          <p:cNvPicPr preferRelativeResize="0"/>
          <p:nvPr/>
        </p:nvPicPr>
        <p:blipFill>
          <a:blip r:embed="rId4">
            <a:alphaModFix/>
          </a:blip>
          <a:stretch>
            <a:fillRect/>
          </a:stretch>
        </p:blipFill>
        <p:spPr>
          <a:xfrm>
            <a:off x="1097038" y="684700"/>
            <a:ext cx="6579875" cy="437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1000"/>
                                        <p:tgtEl>
                                          <p:spTgt spid="1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Driving</a:t>
            </a:r>
            <a:endParaRPr/>
          </a:p>
        </p:txBody>
      </p:sp>
      <p:sp>
        <p:nvSpPr>
          <p:cNvPr id="1616" name="Google Shape;1616;p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7" name="Google Shape;1617;p181"/>
          <p:cNvPicPr preferRelativeResize="0"/>
          <p:nvPr/>
        </p:nvPicPr>
        <p:blipFill rotWithShape="1">
          <a:blip r:embed="rId3">
            <a:alphaModFix/>
          </a:blip>
          <a:srcRect b="0" l="11672" r="12333" t="0"/>
          <a:stretch/>
        </p:blipFill>
        <p:spPr>
          <a:xfrm>
            <a:off x="4877500" y="948675"/>
            <a:ext cx="3828149" cy="3778050"/>
          </a:xfrm>
          <a:prstGeom prst="rect">
            <a:avLst/>
          </a:prstGeom>
          <a:noFill/>
          <a:ln>
            <a:noFill/>
          </a:ln>
        </p:spPr>
      </p:pic>
      <p:sp>
        <p:nvSpPr>
          <p:cNvPr id="1618" name="Google Shape;1618;p181"/>
          <p:cNvSpPr txBox="1"/>
          <p:nvPr/>
        </p:nvSpPr>
        <p:spPr>
          <a:xfrm>
            <a:off x="4426850" y="4778425"/>
            <a:ext cx="4327200"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https://www.logitechg.com/en-gb/products/driving/driving-force-racing-wheel.html</a:t>
            </a:r>
            <a:endParaRPr sz="900">
              <a:solidFill>
                <a:schemeClr val="dk1"/>
              </a:solidFill>
            </a:endParaRPr>
          </a:p>
        </p:txBody>
      </p:sp>
      <p:pic>
        <p:nvPicPr>
          <p:cNvPr id="1619" name="Google Shape;1619;p181"/>
          <p:cNvPicPr preferRelativeResize="0"/>
          <p:nvPr/>
        </p:nvPicPr>
        <p:blipFill rotWithShape="1">
          <a:blip r:embed="rId4">
            <a:alphaModFix/>
          </a:blip>
          <a:srcRect b="0" l="37123" r="17141" t="40992"/>
          <a:stretch/>
        </p:blipFill>
        <p:spPr>
          <a:xfrm>
            <a:off x="244950" y="1805975"/>
            <a:ext cx="4181900" cy="2762899"/>
          </a:xfrm>
          <a:prstGeom prst="rect">
            <a:avLst/>
          </a:prstGeom>
          <a:noFill/>
          <a:ln>
            <a:noFill/>
          </a:ln>
        </p:spPr>
      </p:pic>
      <p:sp>
        <p:nvSpPr>
          <p:cNvPr id="1620" name="Google Shape;1620;p181"/>
          <p:cNvSpPr txBox="1"/>
          <p:nvPr/>
        </p:nvSpPr>
        <p:spPr>
          <a:xfrm>
            <a:off x="311700" y="4568875"/>
            <a:ext cx="294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https://developer.oculus.com/blog/teleport-curves-with-the-gear-vr-controller/?locale=en_US</a:t>
            </a:r>
            <a:endParaRPr sz="800">
              <a:solidFill>
                <a:schemeClr val="dk1"/>
              </a:solidFill>
            </a:endParaRPr>
          </a:p>
        </p:txBody>
      </p:sp>
      <p:sp>
        <p:nvSpPr>
          <p:cNvPr id="1621" name="Google Shape;1621;p181"/>
          <p:cNvSpPr txBox="1"/>
          <p:nvPr>
            <p:ph idx="1" type="body"/>
          </p:nvPr>
        </p:nvSpPr>
        <p:spPr>
          <a:xfrm>
            <a:off x="4502725" y="599150"/>
            <a:ext cx="4577700" cy="51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Wireless steering wheel + control panel</a:t>
            </a:r>
            <a:endParaRPr/>
          </a:p>
        </p:txBody>
      </p:sp>
      <p:sp>
        <p:nvSpPr>
          <p:cNvPr id="1622" name="Google Shape;1622;p181"/>
          <p:cNvSpPr txBox="1"/>
          <p:nvPr>
            <p:ph idx="1" type="body"/>
          </p:nvPr>
        </p:nvSpPr>
        <p:spPr>
          <a:xfrm>
            <a:off x="703750" y="1155200"/>
            <a:ext cx="3264300" cy="51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VR Remote + AR HUD in suit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Wheel Drawing</a:t>
            </a:r>
            <a:endParaRPr/>
          </a:p>
        </p:txBody>
      </p:sp>
      <p:sp>
        <p:nvSpPr>
          <p:cNvPr id="281" name="Google Shape;28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2" name="Google Shape;282;p29"/>
          <p:cNvPicPr preferRelativeResize="0"/>
          <p:nvPr/>
        </p:nvPicPr>
        <p:blipFill rotWithShape="1">
          <a:blip r:embed="rId3">
            <a:alphaModFix/>
          </a:blip>
          <a:srcRect b="3845" l="12323" r="5296" t="5468"/>
          <a:stretch/>
        </p:blipFill>
        <p:spPr>
          <a:xfrm>
            <a:off x="3527350" y="936075"/>
            <a:ext cx="4736874" cy="4030026"/>
          </a:xfrm>
          <a:prstGeom prst="rect">
            <a:avLst/>
          </a:prstGeom>
          <a:noFill/>
          <a:ln>
            <a:noFill/>
          </a:ln>
        </p:spPr>
      </p:pic>
      <p:graphicFrame>
        <p:nvGraphicFramePr>
          <p:cNvPr id="283" name="Google Shape;283;p29"/>
          <p:cNvGraphicFramePr/>
          <p:nvPr/>
        </p:nvGraphicFramePr>
        <p:xfrm>
          <a:off x="311700" y="1786943"/>
          <a:ext cx="3000000" cy="3000000"/>
        </p:xfrm>
        <a:graphic>
          <a:graphicData uri="http://schemas.openxmlformats.org/drawingml/2006/table">
            <a:tbl>
              <a:tblPr>
                <a:noFill/>
                <a:tableStyleId>{55E28C40-5351-47DB-AF1A-9123BFB097CC}</a:tableStyleId>
              </a:tblPr>
              <a:tblGrid>
                <a:gridCol w="1518775"/>
                <a:gridCol w="1411825"/>
              </a:tblGrid>
              <a:tr h="322425">
                <a:tc gridSpan="2">
                  <a:txBody>
                    <a:bodyPr/>
                    <a:lstStyle/>
                    <a:p>
                      <a:pPr indent="0" lvl="0" marL="0" rtl="0" algn="ctr">
                        <a:spcBef>
                          <a:spcPts val="0"/>
                        </a:spcBef>
                        <a:spcAft>
                          <a:spcPts val="0"/>
                        </a:spcAft>
                        <a:buNone/>
                      </a:pPr>
                      <a:r>
                        <a:rPr lang="en">
                          <a:solidFill>
                            <a:schemeClr val="lt2"/>
                          </a:solidFill>
                        </a:rPr>
                        <a:t>Wheel Dimensions</a:t>
                      </a:r>
                      <a:endParaRPr>
                        <a:solidFill>
                          <a:schemeClr val="lt2"/>
                        </a:solidFill>
                      </a:endParaRPr>
                    </a:p>
                  </a:txBody>
                  <a:tcPr marT="91425" marB="91425" marR="91425" marL="91425" anchor="ctr"/>
                </a:tc>
                <a:tc hMerge="1"/>
              </a:tr>
              <a:tr h="322425">
                <a:tc>
                  <a:txBody>
                    <a:bodyPr/>
                    <a:lstStyle/>
                    <a:p>
                      <a:pPr indent="0" lvl="0" marL="0" rtl="0" algn="ctr">
                        <a:spcBef>
                          <a:spcPts val="0"/>
                        </a:spcBef>
                        <a:spcAft>
                          <a:spcPts val="0"/>
                        </a:spcAft>
                        <a:buNone/>
                      </a:pPr>
                      <a:r>
                        <a:rPr lang="en">
                          <a:solidFill>
                            <a:schemeClr val="lt2"/>
                          </a:solidFill>
                        </a:rPr>
                        <a:t>Diameter</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60 cm</a:t>
                      </a:r>
                      <a:endParaRPr>
                        <a:solidFill>
                          <a:schemeClr val="lt2"/>
                        </a:solidFill>
                      </a:endParaRPr>
                    </a:p>
                  </a:txBody>
                  <a:tcPr marT="91425" marB="91425" marR="91425" marL="91425"/>
                </a:tc>
              </a:tr>
              <a:tr h="325025">
                <a:tc>
                  <a:txBody>
                    <a:bodyPr/>
                    <a:lstStyle/>
                    <a:p>
                      <a:pPr indent="0" lvl="0" marL="0" rtl="0" algn="ctr">
                        <a:spcBef>
                          <a:spcPts val="0"/>
                        </a:spcBef>
                        <a:spcAft>
                          <a:spcPts val="0"/>
                        </a:spcAft>
                        <a:buNone/>
                      </a:pPr>
                      <a:r>
                        <a:rPr lang="en">
                          <a:solidFill>
                            <a:schemeClr val="lt2"/>
                          </a:solidFill>
                        </a:rPr>
                        <a:t>Width</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30 cm</a:t>
                      </a:r>
                      <a:endParaRPr>
                        <a:solidFill>
                          <a:schemeClr val="lt2"/>
                        </a:solidFill>
                      </a:endParaRPr>
                    </a:p>
                  </a:txBody>
                  <a:tcPr marT="91425" marB="91425" marR="91425" marL="91425" anchor="ctr"/>
                </a:tc>
              </a:tr>
              <a:tr h="325025">
                <a:tc>
                  <a:txBody>
                    <a:bodyPr/>
                    <a:lstStyle/>
                    <a:p>
                      <a:pPr indent="0" lvl="0" marL="0" rtl="0" algn="ctr">
                        <a:spcBef>
                          <a:spcPts val="0"/>
                        </a:spcBef>
                        <a:spcAft>
                          <a:spcPts val="0"/>
                        </a:spcAft>
                        <a:buNone/>
                      </a:pPr>
                      <a:r>
                        <a:rPr lang="en">
                          <a:solidFill>
                            <a:schemeClr val="lt2"/>
                          </a:solidFill>
                        </a:rPr>
                        <a:t>Grouser Height</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2 cm</a:t>
                      </a:r>
                      <a:endParaRPr>
                        <a:solidFill>
                          <a:schemeClr val="lt2"/>
                        </a:solidFill>
                      </a:endParaRPr>
                    </a:p>
                  </a:txBody>
                  <a:tcPr marT="91425" marB="91425" marR="91425" marL="91425" anchor="ctr"/>
                </a:tc>
              </a:tr>
              <a:tr h="325025">
                <a:tc>
                  <a:txBody>
                    <a:bodyPr/>
                    <a:lstStyle/>
                    <a:p>
                      <a:pPr indent="0" lvl="0" marL="0" rtl="0" algn="ctr">
                        <a:spcBef>
                          <a:spcPts val="0"/>
                        </a:spcBef>
                        <a:spcAft>
                          <a:spcPts val="0"/>
                        </a:spcAft>
                        <a:buNone/>
                      </a:pPr>
                      <a:r>
                        <a:rPr lang="en">
                          <a:solidFill>
                            <a:schemeClr val="lt2"/>
                          </a:solidFill>
                        </a:rPr>
                        <a:t>Number Spokes</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6</a:t>
                      </a:r>
                      <a:endParaRPr>
                        <a:solidFill>
                          <a:schemeClr val="lt2"/>
                        </a:solidFill>
                      </a:endParaRPr>
                    </a:p>
                  </a:txBody>
                  <a:tcPr marT="91425" marB="91425" marR="91425" marL="91425" anchor="ctr"/>
                </a:tc>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Power</a:t>
            </a:r>
            <a:endParaRPr/>
          </a:p>
        </p:txBody>
      </p:sp>
      <p:sp>
        <p:nvSpPr>
          <p:cNvPr id="1628" name="Google Shape;1628;p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34" name="Google Shape;1634;p183" title="Total Power (W)"/>
          <p:cNvPicPr preferRelativeResize="0"/>
          <p:nvPr/>
        </p:nvPicPr>
        <p:blipFill>
          <a:blip r:embed="rId3">
            <a:alphaModFix/>
          </a:blip>
          <a:stretch>
            <a:fillRect/>
          </a:stretch>
        </p:blipFill>
        <p:spPr>
          <a:xfrm>
            <a:off x="655462" y="150025"/>
            <a:ext cx="7833075" cy="48434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a:t>
            </a:r>
            <a:endParaRPr/>
          </a:p>
        </p:txBody>
      </p:sp>
      <p:sp>
        <p:nvSpPr>
          <p:cNvPr id="1640" name="Google Shape;1640;p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41" name="Google Shape;1641;p184"/>
          <p:cNvPicPr preferRelativeResize="0"/>
          <p:nvPr/>
        </p:nvPicPr>
        <p:blipFill>
          <a:blip r:embed="rId3">
            <a:alphaModFix/>
          </a:blip>
          <a:stretch>
            <a:fillRect/>
          </a:stretch>
        </p:blipFill>
        <p:spPr>
          <a:xfrm>
            <a:off x="538500" y="1136250"/>
            <a:ext cx="7181850" cy="36671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Battery</a:t>
            </a:r>
            <a:endParaRPr/>
          </a:p>
        </p:txBody>
      </p:sp>
      <p:sp>
        <p:nvSpPr>
          <p:cNvPr id="1647" name="Google Shape;1647;p1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CC0000"/>
                </a:solidFill>
              </a:rPr>
              <a:t>18.5 kg</a:t>
            </a:r>
            <a:r>
              <a:rPr lang="en"/>
              <a:t> of Tesla’s Model 3 Battery (260 Wh/kg)</a:t>
            </a:r>
            <a:endParaRPr/>
          </a:p>
          <a:p>
            <a:pPr indent="-342900" lvl="0" marL="457200" rtl="0" algn="l">
              <a:spcBef>
                <a:spcPts val="0"/>
              </a:spcBef>
              <a:spcAft>
                <a:spcPts val="0"/>
              </a:spcAft>
              <a:buSzPts val="1800"/>
              <a:buChar char="●"/>
            </a:pPr>
            <a:r>
              <a:rPr lang="en"/>
              <a:t>OR </a:t>
            </a:r>
            <a:r>
              <a:rPr lang="en">
                <a:solidFill>
                  <a:srgbClr val="6AA84F"/>
                </a:solidFill>
              </a:rPr>
              <a:t>12 kg</a:t>
            </a:r>
            <a:r>
              <a:rPr lang="en"/>
              <a:t> of Tesla’s planned battery (400 Wh/kg)</a:t>
            </a:r>
            <a:endParaRPr/>
          </a:p>
        </p:txBody>
      </p:sp>
      <p:sp>
        <p:nvSpPr>
          <p:cNvPr id="1648" name="Google Shape;1648;p185"/>
          <p:cNvSpPr txBox="1"/>
          <p:nvPr/>
        </p:nvSpPr>
        <p:spPr>
          <a:xfrm>
            <a:off x="98850" y="4818475"/>
            <a:ext cx="89463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rPr>
              <a:t>https://www.reuters.com/article/us-tesla-batteries/teslas-musk-hints-of-battery-capacity-jump-ahead-of-industry-event-idUSKBN25L0MC</a:t>
            </a:r>
            <a:endParaRPr sz="700">
              <a:solidFill>
                <a:srgbClr val="FFFFFF"/>
              </a:solidFill>
            </a:endParaRPr>
          </a:p>
        </p:txBody>
      </p:sp>
      <p:sp>
        <p:nvSpPr>
          <p:cNvPr id="1649" name="Google Shape;1649;p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8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Design</a:t>
            </a:r>
            <a:endParaRPr/>
          </a:p>
        </p:txBody>
      </p:sp>
      <p:sp>
        <p:nvSpPr>
          <p:cNvPr id="1655" name="Google Shape;1655;p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87"/>
          <p:cNvSpPr txBox="1"/>
          <p:nvPr>
            <p:ph type="title"/>
          </p:nvPr>
        </p:nvSpPr>
        <p:spPr>
          <a:xfrm>
            <a:off x="311700" y="19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Normal Use</a:t>
            </a:r>
            <a:endParaRPr/>
          </a:p>
        </p:txBody>
      </p:sp>
      <p:sp>
        <p:nvSpPr>
          <p:cNvPr id="1661" name="Google Shape;1661;p1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2" name="Google Shape;1662;p187"/>
          <p:cNvPicPr preferRelativeResize="0"/>
          <p:nvPr/>
        </p:nvPicPr>
        <p:blipFill rotWithShape="1">
          <a:blip r:embed="rId3">
            <a:alphaModFix/>
          </a:blip>
          <a:srcRect b="0" l="26311" r="14362" t="0"/>
          <a:stretch/>
        </p:blipFill>
        <p:spPr>
          <a:xfrm>
            <a:off x="0" y="551150"/>
            <a:ext cx="6140227" cy="4797725"/>
          </a:xfrm>
          <a:prstGeom prst="rect">
            <a:avLst/>
          </a:prstGeom>
          <a:noFill/>
          <a:ln>
            <a:noFill/>
          </a:ln>
        </p:spPr>
      </p:pic>
      <p:pic>
        <p:nvPicPr>
          <p:cNvPr id="1663" name="Google Shape;1663;p187"/>
          <p:cNvPicPr preferRelativeResize="0"/>
          <p:nvPr/>
        </p:nvPicPr>
        <p:blipFill rotWithShape="1">
          <a:blip r:embed="rId4">
            <a:alphaModFix/>
          </a:blip>
          <a:srcRect b="0" l="32551" r="13768" t="0"/>
          <a:stretch/>
        </p:blipFill>
        <p:spPr>
          <a:xfrm>
            <a:off x="4538400" y="121100"/>
            <a:ext cx="4293898" cy="370797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88"/>
          <p:cNvSpPr txBox="1"/>
          <p:nvPr>
            <p:ph type="title"/>
          </p:nvPr>
        </p:nvSpPr>
        <p:spPr>
          <a:xfrm>
            <a:off x="311700" y="26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a:t>
            </a:r>
            <a:r>
              <a:rPr lang="en"/>
              <a:t>Rover - Normal Use</a:t>
            </a:r>
            <a:endParaRPr/>
          </a:p>
        </p:txBody>
      </p:sp>
      <p:sp>
        <p:nvSpPr>
          <p:cNvPr id="1669" name="Google Shape;1669;p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0" name="Google Shape;1670;p188"/>
          <p:cNvPicPr preferRelativeResize="0"/>
          <p:nvPr/>
        </p:nvPicPr>
        <p:blipFill rotWithShape="1">
          <a:blip r:embed="rId3">
            <a:alphaModFix/>
          </a:blip>
          <a:srcRect b="0" l="22730" r="13510" t="0"/>
          <a:stretch/>
        </p:blipFill>
        <p:spPr>
          <a:xfrm>
            <a:off x="1189700" y="789575"/>
            <a:ext cx="5869526" cy="42672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89"/>
          <p:cNvSpPr txBox="1"/>
          <p:nvPr>
            <p:ph type="title"/>
          </p:nvPr>
        </p:nvSpPr>
        <p:spPr>
          <a:xfrm>
            <a:off x="311700" y="138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Normal Use</a:t>
            </a:r>
            <a:endParaRPr/>
          </a:p>
        </p:txBody>
      </p:sp>
      <p:sp>
        <p:nvSpPr>
          <p:cNvPr id="1676" name="Google Shape;1676;p1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7" name="Google Shape;1677;p189"/>
          <p:cNvPicPr preferRelativeResize="0"/>
          <p:nvPr/>
        </p:nvPicPr>
        <p:blipFill rotWithShape="1">
          <a:blip r:embed="rId3">
            <a:alphaModFix/>
          </a:blip>
          <a:srcRect b="0" l="23594" r="14832" t="0"/>
          <a:stretch/>
        </p:blipFill>
        <p:spPr>
          <a:xfrm>
            <a:off x="2571725" y="138700"/>
            <a:ext cx="6382872" cy="48053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90"/>
          <p:cNvSpPr txBox="1"/>
          <p:nvPr>
            <p:ph type="title"/>
          </p:nvPr>
        </p:nvSpPr>
        <p:spPr>
          <a:xfrm>
            <a:off x="311700" y="138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Normal Use</a:t>
            </a:r>
            <a:endParaRPr/>
          </a:p>
        </p:txBody>
      </p:sp>
      <p:sp>
        <p:nvSpPr>
          <p:cNvPr id="1683" name="Google Shape;1683;p1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4" name="Google Shape;1684;p190"/>
          <p:cNvPicPr preferRelativeResize="0"/>
          <p:nvPr/>
        </p:nvPicPr>
        <p:blipFill rotWithShape="1">
          <a:blip r:embed="rId3">
            <a:alphaModFix/>
          </a:blip>
          <a:srcRect b="0" l="21641" r="12994" t="0"/>
          <a:stretch/>
        </p:blipFill>
        <p:spPr>
          <a:xfrm>
            <a:off x="1517425" y="865625"/>
            <a:ext cx="5976998" cy="423862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91"/>
          <p:cNvSpPr txBox="1"/>
          <p:nvPr>
            <p:ph type="title"/>
          </p:nvPr>
        </p:nvSpPr>
        <p:spPr>
          <a:xfrm>
            <a:off x="311700" y="67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a:t>
            </a:r>
            <a:r>
              <a:rPr lang="en"/>
              <a:t>Rover - Contingency Use</a:t>
            </a:r>
            <a:endParaRPr/>
          </a:p>
        </p:txBody>
      </p:sp>
      <p:sp>
        <p:nvSpPr>
          <p:cNvPr id="1690" name="Google Shape;1690;p1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1" name="Google Shape;1691;p191" title="Rover Extension Mechanism">
            <a:hlinkClick r:id="rId3"/>
          </p:cNvPr>
          <p:cNvPicPr preferRelativeResize="0"/>
          <p:nvPr/>
        </p:nvPicPr>
        <p:blipFill>
          <a:blip r:embed="rId4">
            <a:alphaModFix/>
          </a:blip>
          <a:stretch>
            <a:fillRect/>
          </a:stretch>
        </p:blipFill>
        <p:spPr>
          <a:xfrm>
            <a:off x="1476250" y="598512"/>
            <a:ext cx="6032425" cy="452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1"/>
                                        </p:tgtEl>
                                        <p:attrNameLst>
                                          <p:attrName>style.visibility</p:attrName>
                                        </p:attrNameLst>
                                      </p:cBhvr>
                                      <p:to>
                                        <p:strVal val="visible"/>
                                      </p:to>
                                    </p:set>
                                    <p:animEffect filter="fade" transition="in">
                                      <p:cBhvr>
                                        <p:cTn dur="1000"/>
                                        <p:tgtEl>
                                          <p:spTgt spid="1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Terramechanics : Design Solution</a:t>
            </a:r>
            <a:endParaRPr/>
          </a:p>
        </p:txBody>
      </p:sp>
      <p:sp>
        <p:nvSpPr>
          <p:cNvPr id="289" name="Google Shape;28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above trade studies performed between 4 Wheels and 6 Wheels for diameter, width of wheels against drawbar pull, number of grousers and height of grousers; we have have chosen the following values:</a:t>
            </a:r>
            <a:endParaRPr/>
          </a:p>
          <a:p>
            <a:pPr indent="-342900" lvl="0" marL="457200" rtl="0" algn="l">
              <a:spcBef>
                <a:spcPts val="1600"/>
              </a:spcBef>
              <a:spcAft>
                <a:spcPts val="0"/>
              </a:spcAft>
              <a:buSzPts val="1800"/>
              <a:buAutoNum type="arabicPeriod"/>
            </a:pPr>
            <a:r>
              <a:rPr lang="en"/>
              <a:t>Diameter of wheel(d) - 0.6 m</a:t>
            </a:r>
            <a:endParaRPr/>
          </a:p>
          <a:p>
            <a:pPr indent="-342900" lvl="0" marL="457200" rtl="0" algn="l">
              <a:spcBef>
                <a:spcPts val="0"/>
              </a:spcBef>
              <a:spcAft>
                <a:spcPts val="0"/>
              </a:spcAft>
              <a:buSzPts val="1800"/>
              <a:buAutoNum type="arabicPeriod"/>
            </a:pPr>
            <a:r>
              <a:rPr lang="en"/>
              <a:t>Width of wheel (w) - 0.3 m</a:t>
            </a:r>
            <a:endParaRPr/>
          </a:p>
          <a:p>
            <a:pPr indent="-342900" lvl="0" marL="457200" rtl="0" algn="l">
              <a:spcBef>
                <a:spcPts val="0"/>
              </a:spcBef>
              <a:spcAft>
                <a:spcPts val="0"/>
              </a:spcAft>
              <a:buSzPts val="1800"/>
              <a:buAutoNum type="arabicPeriod"/>
            </a:pPr>
            <a:r>
              <a:rPr lang="en"/>
              <a:t>Number of grousers - 20</a:t>
            </a:r>
            <a:endParaRPr/>
          </a:p>
          <a:p>
            <a:pPr indent="-342900" lvl="0" marL="457200" rtl="0" algn="l">
              <a:spcBef>
                <a:spcPts val="0"/>
              </a:spcBef>
              <a:spcAft>
                <a:spcPts val="0"/>
              </a:spcAft>
              <a:buSzPts val="1800"/>
              <a:buAutoNum type="arabicPeriod"/>
            </a:pPr>
            <a:r>
              <a:rPr lang="en"/>
              <a:t>Height of grousers - 0.02 m = 2 cm</a:t>
            </a:r>
            <a:endParaRPr/>
          </a:p>
          <a:p>
            <a:pPr indent="0" lvl="0" marL="0" rtl="0" algn="l">
              <a:spcBef>
                <a:spcPts val="1600"/>
              </a:spcBef>
              <a:spcAft>
                <a:spcPts val="1600"/>
              </a:spcAft>
              <a:buNone/>
            </a:pPr>
            <a:r>
              <a:t/>
            </a:r>
            <a:endParaRPr/>
          </a:p>
        </p:txBody>
      </p:sp>
      <p:sp>
        <p:nvSpPr>
          <p:cNvPr id="290" name="Google Shape;29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a:t>
            </a:r>
            <a:endParaRPr/>
          </a:p>
          <a:p>
            <a:pPr indent="0" lvl="0" marL="0" rtl="0" algn="l">
              <a:spcBef>
                <a:spcPts val="0"/>
              </a:spcBef>
              <a:spcAft>
                <a:spcPts val="0"/>
              </a:spcAft>
              <a:buNone/>
            </a:pPr>
            <a:r>
              <a:t/>
            </a:r>
            <a:endParaRPr/>
          </a:p>
        </p:txBody>
      </p:sp>
      <p:sp>
        <p:nvSpPr>
          <p:cNvPr id="1697" name="Google Shape;1697;p1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8" name="Google Shape;1698;p192"/>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93"/>
          <p:cNvSpPr txBox="1"/>
          <p:nvPr>
            <p:ph type="title"/>
          </p:nvPr>
        </p:nvSpPr>
        <p:spPr>
          <a:xfrm>
            <a:off x="311700" y="231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a:t>
            </a:r>
            <a:endParaRPr/>
          </a:p>
        </p:txBody>
      </p:sp>
      <p:sp>
        <p:nvSpPr>
          <p:cNvPr id="1704" name="Google Shape;1704;p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05" name="Google Shape;1705;p193"/>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pic>
        <p:nvPicPr>
          <p:cNvPr id="1710" name="Google Shape;1710;p194"/>
          <p:cNvPicPr preferRelativeResize="0"/>
          <p:nvPr/>
        </p:nvPicPr>
        <p:blipFill rotWithShape="1">
          <a:blip r:embed="rId3">
            <a:alphaModFix/>
          </a:blip>
          <a:srcRect b="0" l="0" r="0" t="0"/>
          <a:stretch/>
        </p:blipFill>
        <p:spPr>
          <a:xfrm>
            <a:off x="1" y="904875"/>
            <a:ext cx="9144000" cy="4238625"/>
          </a:xfrm>
          <a:prstGeom prst="rect">
            <a:avLst/>
          </a:prstGeom>
          <a:noFill/>
          <a:ln>
            <a:noFill/>
          </a:ln>
        </p:spPr>
      </p:pic>
      <p:sp>
        <p:nvSpPr>
          <p:cNvPr id="1711" name="Google Shape;1711;p194"/>
          <p:cNvSpPr txBox="1"/>
          <p:nvPr>
            <p:ph type="title"/>
          </p:nvPr>
        </p:nvSpPr>
        <p:spPr>
          <a:xfrm>
            <a:off x="311700" y="10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 (Rear)</a:t>
            </a:r>
            <a:endParaRPr/>
          </a:p>
        </p:txBody>
      </p:sp>
      <p:sp>
        <p:nvSpPr>
          <p:cNvPr id="1712" name="Google Shape;1712;p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13" name="Google Shape;1713;p194"/>
          <p:cNvPicPr preferRelativeResize="0"/>
          <p:nvPr/>
        </p:nvPicPr>
        <p:blipFill rotWithShape="1">
          <a:blip r:embed="rId4">
            <a:alphaModFix/>
          </a:blip>
          <a:srcRect b="0" l="24645" r="15606" t="0"/>
          <a:stretch/>
        </p:blipFill>
        <p:spPr>
          <a:xfrm>
            <a:off x="71225" y="397950"/>
            <a:ext cx="4723200" cy="366445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a:t>
            </a:r>
            <a:endParaRPr/>
          </a:p>
          <a:p>
            <a:pPr indent="0" lvl="0" marL="0" rtl="0" algn="l">
              <a:spcBef>
                <a:spcPts val="0"/>
              </a:spcBef>
              <a:spcAft>
                <a:spcPts val="0"/>
              </a:spcAft>
              <a:buNone/>
            </a:pPr>
            <a:r>
              <a:t/>
            </a:r>
            <a:endParaRPr/>
          </a:p>
        </p:txBody>
      </p:sp>
      <p:sp>
        <p:nvSpPr>
          <p:cNvPr id="1719" name="Google Shape;1719;p1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20" name="Google Shape;1720;p195"/>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a:t>
            </a:r>
            <a:endParaRPr/>
          </a:p>
          <a:p>
            <a:pPr indent="0" lvl="0" marL="0" rtl="0" algn="l">
              <a:spcBef>
                <a:spcPts val="0"/>
              </a:spcBef>
              <a:spcAft>
                <a:spcPts val="0"/>
              </a:spcAft>
              <a:buNone/>
            </a:pPr>
            <a:r>
              <a:t/>
            </a:r>
            <a:endParaRPr/>
          </a:p>
        </p:txBody>
      </p:sp>
      <p:sp>
        <p:nvSpPr>
          <p:cNvPr id="1726" name="Google Shape;1726;p1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27" name="Google Shape;1727;p196"/>
          <p:cNvPicPr preferRelativeResize="0"/>
          <p:nvPr/>
        </p:nvPicPr>
        <p:blipFill>
          <a:blip r:embed="rId3">
            <a:alphaModFix/>
          </a:blip>
          <a:stretch>
            <a:fillRect/>
          </a:stretch>
        </p:blipFill>
        <p:spPr>
          <a:xfrm>
            <a:off x="0" y="904881"/>
            <a:ext cx="9144000" cy="4238618"/>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9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Subassemblies and </a:t>
            </a:r>
            <a:r>
              <a:rPr lang="en"/>
              <a:t>Components</a:t>
            </a:r>
            <a:endParaRPr/>
          </a:p>
        </p:txBody>
      </p:sp>
      <p:sp>
        <p:nvSpPr>
          <p:cNvPr id="1733" name="Google Shape;1733;p1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pic>
        <p:nvPicPr>
          <p:cNvPr id="1738" name="Google Shape;1738;p198"/>
          <p:cNvPicPr preferRelativeResize="0"/>
          <p:nvPr/>
        </p:nvPicPr>
        <p:blipFill rotWithShape="1">
          <a:blip r:embed="rId3">
            <a:alphaModFix/>
          </a:blip>
          <a:srcRect b="0" l="34104" r="33485" t="0"/>
          <a:stretch/>
        </p:blipFill>
        <p:spPr>
          <a:xfrm>
            <a:off x="1113576" y="617150"/>
            <a:ext cx="2963573" cy="4238625"/>
          </a:xfrm>
          <a:prstGeom prst="rect">
            <a:avLst/>
          </a:prstGeom>
          <a:noFill/>
          <a:ln>
            <a:noFill/>
          </a:ln>
        </p:spPr>
      </p:pic>
      <p:sp>
        <p:nvSpPr>
          <p:cNvPr id="1739" name="Google Shape;1739;p1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Seat</a:t>
            </a:r>
            <a:endParaRPr/>
          </a:p>
        </p:txBody>
      </p:sp>
      <p:grpSp>
        <p:nvGrpSpPr>
          <p:cNvPr id="1740" name="Google Shape;1740;p198"/>
          <p:cNvGrpSpPr/>
          <p:nvPr/>
        </p:nvGrpSpPr>
        <p:grpSpPr>
          <a:xfrm>
            <a:off x="5820984" y="187025"/>
            <a:ext cx="3031637" cy="4668740"/>
            <a:chOff x="4270659" y="338175"/>
            <a:chExt cx="3031637" cy="4668740"/>
          </a:xfrm>
        </p:grpSpPr>
        <p:pic>
          <p:nvPicPr>
            <p:cNvPr id="1741" name="Google Shape;1741;p198"/>
            <p:cNvPicPr preferRelativeResize="0"/>
            <p:nvPr/>
          </p:nvPicPr>
          <p:blipFill rotWithShape="1">
            <a:blip r:embed="rId4">
              <a:alphaModFix amt="31000"/>
            </a:blip>
            <a:srcRect b="0" l="35108" r="33125" t="0"/>
            <a:stretch/>
          </p:blipFill>
          <p:spPr>
            <a:xfrm>
              <a:off x="4270659" y="338175"/>
              <a:ext cx="3031637" cy="4396645"/>
            </a:xfrm>
            <a:prstGeom prst="rect">
              <a:avLst/>
            </a:prstGeom>
            <a:noFill/>
            <a:ln>
              <a:noFill/>
            </a:ln>
            <a:effectLst>
              <a:outerShdw blurRad="57150" rotWithShape="0" algn="bl" dir="5400000" dist="19050">
                <a:srgbClr val="000000">
                  <a:alpha val="50000"/>
                </a:srgbClr>
              </a:outerShdw>
            </a:effectLst>
          </p:spPr>
        </p:pic>
        <p:pic>
          <p:nvPicPr>
            <p:cNvPr id="1742" name="Google Shape;1742;p198"/>
            <p:cNvPicPr preferRelativeResize="0"/>
            <p:nvPr/>
          </p:nvPicPr>
          <p:blipFill rotWithShape="1">
            <a:blip r:embed="rId5">
              <a:alphaModFix/>
            </a:blip>
            <a:srcRect b="0" l="34008" r="29518" t="0"/>
            <a:stretch/>
          </p:blipFill>
          <p:spPr>
            <a:xfrm>
              <a:off x="4339895" y="1308184"/>
              <a:ext cx="2928326" cy="3698731"/>
            </a:xfrm>
            <a:prstGeom prst="rect">
              <a:avLst/>
            </a:prstGeom>
            <a:noFill/>
            <a:ln>
              <a:noFill/>
            </a:ln>
          </p:spPr>
        </p:pic>
      </p:grpSp>
      <p:sp>
        <p:nvSpPr>
          <p:cNvPr id="1743" name="Google Shape;1743;p1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4" name="Google Shape;1744;p198"/>
          <p:cNvSpPr txBox="1"/>
          <p:nvPr>
            <p:ph idx="1" type="body"/>
          </p:nvPr>
        </p:nvSpPr>
        <p:spPr>
          <a:xfrm>
            <a:off x="3764125" y="3495625"/>
            <a:ext cx="6714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Seat</a:t>
            </a:r>
            <a:endParaRPr/>
          </a:p>
        </p:txBody>
      </p:sp>
      <p:cxnSp>
        <p:nvCxnSpPr>
          <p:cNvPr id="1745" name="Google Shape;1745;p198"/>
          <p:cNvCxnSpPr/>
          <p:nvPr/>
        </p:nvCxnSpPr>
        <p:spPr>
          <a:xfrm>
            <a:off x="4399900" y="3809775"/>
            <a:ext cx="1709700" cy="470100"/>
          </a:xfrm>
          <a:prstGeom prst="straightConnector1">
            <a:avLst/>
          </a:prstGeom>
          <a:noFill/>
          <a:ln cap="flat" cmpd="sng" w="28575">
            <a:solidFill>
              <a:srgbClr val="FF0000"/>
            </a:solidFill>
            <a:prstDash val="solid"/>
            <a:round/>
            <a:headEnd len="med" w="med" type="none"/>
            <a:tailEnd len="med" w="med" type="triangle"/>
          </a:ln>
        </p:spPr>
      </p:cxnSp>
      <p:sp>
        <p:nvSpPr>
          <p:cNvPr id="1746" name="Google Shape;1746;p198"/>
          <p:cNvSpPr txBox="1"/>
          <p:nvPr>
            <p:ph idx="1" type="body"/>
          </p:nvPr>
        </p:nvSpPr>
        <p:spPr>
          <a:xfrm>
            <a:off x="5156075" y="1282850"/>
            <a:ext cx="11103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Restraint</a:t>
            </a:r>
            <a:endParaRPr/>
          </a:p>
        </p:txBody>
      </p:sp>
      <p:cxnSp>
        <p:nvCxnSpPr>
          <p:cNvPr id="1747" name="Google Shape;1747;p198"/>
          <p:cNvCxnSpPr/>
          <p:nvPr/>
        </p:nvCxnSpPr>
        <p:spPr>
          <a:xfrm>
            <a:off x="6059800" y="1701075"/>
            <a:ext cx="498900" cy="470100"/>
          </a:xfrm>
          <a:prstGeom prst="straightConnector1">
            <a:avLst/>
          </a:prstGeom>
          <a:noFill/>
          <a:ln cap="flat" cmpd="sng" w="28575">
            <a:solidFill>
              <a:srgbClr val="FF0000"/>
            </a:solidFill>
            <a:prstDash val="solid"/>
            <a:round/>
            <a:headEnd len="med" w="med" type="none"/>
            <a:tailEnd len="med" w="med" type="triangle"/>
          </a:ln>
        </p:spPr>
      </p:cxnSp>
      <p:cxnSp>
        <p:nvCxnSpPr>
          <p:cNvPr id="1748" name="Google Shape;1748;p198"/>
          <p:cNvCxnSpPr/>
          <p:nvPr/>
        </p:nvCxnSpPr>
        <p:spPr>
          <a:xfrm flipH="1" rot="10800000">
            <a:off x="6230775" y="881750"/>
            <a:ext cx="669900" cy="513000"/>
          </a:xfrm>
          <a:prstGeom prst="straightConnector1">
            <a:avLst/>
          </a:prstGeom>
          <a:noFill/>
          <a:ln cap="flat" cmpd="sng" w="28575">
            <a:solidFill>
              <a:srgbClr val="FF0000"/>
            </a:solidFill>
            <a:prstDash val="solid"/>
            <a:round/>
            <a:headEnd len="med" w="med" type="none"/>
            <a:tailEnd len="med" w="med" type="triangle"/>
          </a:ln>
        </p:spPr>
      </p:cxnSp>
      <p:sp>
        <p:nvSpPr>
          <p:cNvPr id="1749" name="Google Shape;1749;p198"/>
          <p:cNvSpPr txBox="1"/>
          <p:nvPr>
            <p:ph idx="1" type="body"/>
          </p:nvPr>
        </p:nvSpPr>
        <p:spPr>
          <a:xfrm>
            <a:off x="4699600" y="2033650"/>
            <a:ext cx="11103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Restraint Handles</a:t>
            </a:r>
            <a:endParaRPr/>
          </a:p>
        </p:txBody>
      </p:sp>
      <p:cxnSp>
        <p:nvCxnSpPr>
          <p:cNvPr id="1750" name="Google Shape;1750;p198"/>
          <p:cNvCxnSpPr/>
          <p:nvPr/>
        </p:nvCxnSpPr>
        <p:spPr>
          <a:xfrm>
            <a:off x="5731875" y="2420600"/>
            <a:ext cx="498900" cy="470100"/>
          </a:xfrm>
          <a:prstGeom prst="straightConnector1">
            <a:avLst/>
          </a:prstGeom>
          <a:noFill/>
          <a:ln cap="flat" cmpd="sng" w="28575">
            <a:solidFill>
              <a:srgbClr val="FF0000"/>
            </a:solidFill>
            <a:prstDash val="solid"/>
            <a:round/>
            <a:headEnd len="med" w="med" type="none"/>
            <a:tailEnd len="med" w="med" type="triangle"/>
          </a:ln>
        </p:spPr>
      </p:cxnSp>
      <p:sp>
        <p:nvSpPr>
          <p:cNvPr id="1751" name="Google Shape;1751;p198"/>
          <p:cNvSpPr txBox="1"/>
          <p:nvPr>
            <p:ph idx="1" type="body"/>
          </p:nvPr>
        </p:nvSpPr>
        <p:spPr>
          <a:xfrm>
            <a:off x="119425" y="3302475"/>
            <a:ext cx="6714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Footrest</a:t>
            </a:r>
            <a:endParaRPr/>
          </a:p>
        </p:txBody>
      </p:sp>
      <p:cxnSp>
        <p:nvCxnSpPr>
          <p:cNvPr id="1752" name="Google Shape;1752;p198"/>
          <p:cNvCxnSpPr/>
          <p:nvPr/>
        </p:nvCxnSpPr>
        <p:spPr>
          <a:xfrm>
            <a:off x="762275" y="3832700"/>
            <a:ext cx="705300" cy="605400"/>
          </a:xfrm>
          <a:prstGeom prst="straightConnector1">
            <a:avLst/>
          </a:prstGeom>
          <a:noFill/>
          <a:ln cap="flat" cmpd="sng" w="28575">
            <a:solidFill>
              <a:srgbClr val="FF0000"/>
            </a:solidFill>
            <a:prstDash val="solid"/>
            <a:round/>
            <a:headEnd len="med" w="med" type="none"/>
            <a:tailEnd len="med" w="med" type="triangle"/>
          </a:ln>
        </p:spPr>
      </p:cxnSp>
      <p:sp>
        <p:nvSpPr>
          <p:cNvPr id="1753" name="Google Shape;1753;p198"/>
          <p:cNvSpPr txBox="1"/>
          <p:nvPr>
            <p:ph idx="1" type="body"/>
          </p:nvPr>
        </p:nvSpPr>
        <p:spPr>
          <a:xfrm>
            <a:off x="311700" y="1282850"/>
            <a:ext cx="1060500" cy="84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t>Honeycomb pattern for weight reduction</a:t>
            </a:r>
            <a:endParaRPr sz="1100"/>
          </a:p>
        </p:txBody>
      </p:sp>
      <p:cxnSp>
        <p:nvCxnSpPr>
          <p:cNvPr id="1754" name="Google Shape;1754;p198"/>
          <p:cNvCxnSpPr/>
          <p:nvPr/>
        </p:nvCxnSpPr>
        <p:spPr>
          <a:xfrm>
            <a:off x="1164025" y="2033650"/>
            <a:ext cx="1379100" cy="8799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Seat + Second Seat</a:t>
            </a:r>
            <a:endParaRPr/>
          </a:p>
        </p:txBody>
      </p:sp>
      <p:sp>
        <p:nvSpPr>
          <p:cNvPr id="1760" name="Google Shape;1760;p1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61" name="Google Shape;1761;p199" title="Seat Restraint and Leg.mp4">
            <a:hlinkClick r:id="rId3"/>
          </p:cNvPr>
          <p:cNvPicPr preferRelativeResize="0"/>
          <p:nvPr/>
        </p:nvPicPr>
        <p:blipFill>
          <a:blip r:embed="rId4">
            <a:alphaModFix/>
          </a:blip>
          <a:stretch>
            <a:fillRect/>
          </a:stretch>
        </p:blipFill>
        <p:spPr>
          <a:xfrm>
            <a:off x="2093675" y="930700"/>
            <a:ext cx="5429225" cy="4071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1000"/>
                                        <p:tgtEl>
                                          <p:spTgt spid="1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Seat Restraint</a:t>
            </a:r>
            <a:endParaRPr/>
          </a:p>
        </p:txBody>
      </p:sp>
      <p:sp>
        <p:nvSpPr>
          <p:cNvPr id="1767" name="Google Shape;1767;p2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68" name="Google Shape;1768;p200"/>
          <p:cNvPicPr preferRelativeResize="0"/>
          <p:nvPr/>
        </p:nvPicPr>
        <p:blipFill rotWithShape="1">
          <a:blip r:embed="rId3">
            <a:alphaModFix/>
          </a:blip>
          <a:srcRect b="0" l="0" r="22378" t="0"/>
          <a:stretch/>
        </p:blipFill>
        <p:spPr>
          <a:xfrm>
            <a:off x="-2293575" y="904750"/>
            <a:ext cx="7020701" cy="4192574"/>
          </a:xfrm>
          <a:prstGeom prst="rect">
            <a:avLst/>
          </a:prstGeom>
          <a:noFill/>
          <a:ln>
            <a:noFill/>
          </a:ln>
        </p:spPr>
      </p:pic>
      <p:pic>
        <p:nvPicPr>
          <p:cNvPr id="1769" name="Google Shape;1769;p200"/>
          <p:cNvPicPr preferRelativeResize="0"/>
          <p:nvPr/>
        </p:nvPicPr>
        <p:blipFill rotWithShape="1">
          <a:blip r:embed="rId4">
            <a:alphaModFix/>
          </a:blip>
          <a:srcRect b="0" l="20861" r="0" t="0"/>
          <a:stretch/>
        </p:blipFill>
        <p:spPr>
          <a:xfrm>
            <a:off x="4010750" y="881725"/>
            <a:ext cx="7236350" cy="42386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Pivot Mechanism</a:t>
            </a:r>
            <a:endParaRPr/>
          </a:p>
        </p:txBody>
      </p:sp>
      <p:sp>
        <p:nvSpPr>
          <p:cNvPr id="1775" name="Google Shape;1775;p2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76" name="Google Shape;1776;p201"/>
          <p:cNvPicPr preferRelativeResize="0"/>
          <p:nvPr/>
        </p:nvPicPr>
        <p:blipFill>
          <a:blip r:embed="rId3">
            <a:alphaModFix/>
          </a:blip>
          <a:stretch>
            <a:fillRect/>
          </a:stretch>
        </p:blipFill>
        <p:spPr>
          <a:xfrm>
            <a:off x="0" y="904875"/>
            <a:ext cx="9144000" cy="4238625"/>
          </a:xfrm>
          <a:prstGeom prst="rect">
            <a:avLst/>
          </a:prstGeom>
          <a:noFill/>
          <a:ln>
            <a:noFill/>
          </a:ln>
        </p:spPr>
      </p:pic>
      <p:sp>
        <p:nvSpPr>
          <p:cNvPr id="1777" name="Google Shape;1777;p201"/>
          <p:cNvSpPr txBox="1"/>
          <p:nvPr>
            <p:ph idx="4294967295" type="body"/>
          </p:nvPr>
        </p:nvSpPr>
        <p:spPr>
          <a:xfrm>
            <a:off x="119425" y="3302475"/>
            <a:ext cx="8289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Hinge</a:t>
            </a:r>
            <a:endParaRPr>
              <a:solidFill>
                <a:schemeClr val="dk1"/>
              </a:solidFill>
            </a:endParaRPr>
          </a:p>
        </p:txBody>
      </p:sp>
      <p:cxnSp>
        <p:nvCxnSpPr>
          <p:cNvPr id="1778" name="Google Shape;1778;p201"/>
          <p:cNvCxnSpPr>
            <a:stCxn id="1777" idx="3"/>
          </p:cNvCxnSpPr>
          <p:nvPr/>
        </p:nvCxnSpPr>
        <p:spPr>
          <a:xfrm flipH="1" rot="10800000">
            <a:off x="948325" y="3278325"/>
            <a:ext cx="3122400" cy="277800"/>
          </a:xfrm>
          <a:prstGeom prst="straightConnector1">
            <a:avLst/>
          </a:prstGeom>
          <a:noFill/>
          <a:ln cap="flat" cmpd="sng" w="28575">
            <a:solidFill>
              <a:srgbClr val="FF0000"/>
            </a:solidFill>
            <a:prstDash val="solid"/>
            <a:round/>
            <a:headEnd len="med" w="med" type="none"/>
            <a:tailEnd len="med" w="med" type="triangle"/>
          </a:ln>
        </p:spPr>
      </p:cxnSp>
      <p:sp>
        <p:nvSpPr>
          <p:cNvPr id="1779" name="Google Shape;1779;p201"/>
          <p:cNvSpPr txBox="1"/>
          <p:nvPr>
            <p:ph idx="4294967295" type="body"/>
          </p:nvPr>
        </p:nvSpPr>
        <p:spPr>
          <a:xfrm>
            <a:off x="3685575" y="363725"/>
            <a:ext cx="1177800" cy="76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Chamfers </a:t>
            </a:r>
            <a:r>
              <a:rPr lang="en" sz="1000">
                <a:solidFill>
                  <a:schemeClr val="dk1"/>
                </a:solidFill>
              </a:rPr>
              <a:t>for easy pin insertion</a:t>
            </a:r>
            <a:endParaRPr sz="1000">
              <a:solidFill>
                <a:schemeClr val="dk1"/>
              </a:solidFill>
            </a:endParaRPr>
          </a:p>
        </p:txBody>
      </p:sp>
      <p:cxnSp>
        <p:nvCxnSpPr>
          <p:cNvPr id="1780" name="Google Shape;1780;p201"/>
          <p:cNvCxnSpPr/>
          <p:nvPr/>
        </p:nvCxnSpPr>
        <p:spPr>
          <a:xfrm>
            <a:off x="4294300" y="1205650"/>
            <a:ext cx="149100" cy="833100"/>
          </a:xfrm>
          <a:prstGeom prst="straightConnector1">
            <a:avLst/>
          </a:prstGeom>
          <a:noFill/>
          <a:ln cap="flat" cmpd="sng" w="28575">
            <a:solidFill>
              <a:srgbClr val="FF0000"/>
            </a:solidFill>
            <a:prstDash val="solid"/>
            <a:round/>
            <a:headEnd len="med" w="med" type="none"/>
            <a:tailEnd len="med" w="med" type="triangle"/>
          </a:ln>
        </p:spPr>
      </p:cxnSp>
      <p:cxnSp>
        <p:nvCxnSpPr>
          <p:cNvPr id="1781" name="Google Shape;1781;p201"/>
          <p:cNvCxnSpPr/>
          <p:nvPr/>
        </p:nvCxnSpPr>
        <p:spPr>
          <a:xfrm>
            <a:off x="4409450" y="1280150"/>
            <a:ext cx="697500" cy="813000"/>
          </a:xfrm>
          <a:prstGeom prst="straightConnector1">
            <a:avLst/>
          </a:prstGeom>
          <a:noFill/>
          <a:ln cap="flat" cmpd="sng" w="28575">
            <a:solidFill>
              <a:srgbClr val="FF0000"/>
            </a:solidFill>
            <a:prstDash val="solid"/>
            <a:round/>
            <a:headEnd len="med" w="med" type="none"/>
            <a:tailEnd len="med" w="med" type="triangle"/>
          </a:ln>
        </p:spPr>
      </p:cxnSp>
      <p:sp>
        <p:nvSpPr>
          <p:cNvPr id="1782" name="Google Shape;1782;p201"/>
          <p:cNvSpPr txBox="1"/>
          <p:nvPr>
            <p:ph idx="4294967295" type="body"/>
          </p:nvPr>
        </p:nvSpPr>
        <p:spPr>
          <a:xfrm>
            <a:off x="6888475" y="871025"/>
            <a:ext cx="19437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Locking Pin hole</a:t>
            </a:r>
            <a:r>
              <a:rPr lang="en" sz="1000">
                <a:solidFill>
                  <a:schemeClr val="dk1"/>
                </a:solidFill>
              </a:rPr>
              <a:t> sized for gloved finger</a:t>
            </a:r>
            <a:endParaRPr sz="600">
              <a:solidFill>
                <a:schemeClr val="dk1"/>
              </a:solidFill>
            </a:endParaRPr>
          </a:p>
        </p:txBody>
      </p:sp>
      <p:cxnSp>
        <p:nvCxnSpPr>
          <p:cNvPr id="1783" name="Google Shape;1783;p201"/>
          <p:cNvCxnSpPr/>
          <p:nvPr/>
        </p:nvCxnSpPr>
        <p:spPr>
          <a:xfrm flipH="1">
            <a:off x="6556525" y="1496900"/>
            <a:ext cx="1287000" cy="237000"/>
          </a:xfrm>
          <a:prstGeom prst="straightConnector1">
            <a:avLst/>
          </a:prstGeom>
          <a:noFill/>
          <a:ln cap="flat" cmpd="sng" w="28575">
            <a:solidFill>
              <a:srgbClr val="FF0000"/>
            </a:solidFill>
            <a:prstDash val="solid"/>
            <a:round/>
            <a:headEnd len="med" w="med" type="none"/>
            <a:tailEnd len="med" w="med" type="triangle"/>
          </a:ln>
        </p:spPr>
      </p:cxnSp>
      <p:sp>
        <p:nvSpPr>
          <p:cNvPr id="1784" name="Google Shape;1784;p201"/>
          <p:cNvSpPr txBox="1"/>
          <p:nvPr>
            <p:ph idx="4294967295" type="body"/>
          </p:nvPr>
        </p:nvSpPr>
        <p:spPr>
          <a:xfrm>
            <a:off x="415425" y="1280150"/>
            <a:ext cx="1228500" cy="1134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Steel Retaining Hitch Pin</a:t>
            </a:r>
            <a:endParaRPr>
              <a:solidFill>
                <a:schemeClr val="dk1"/>
              </a:solidFill>
            </a:endParaRPr>
          </a:p>
        </p:txBody>
      </p:sp>
      <p:cxnSp>
        <p:nvCxnSpPr>
          <p:cNvPr id="1785" name="Google Shape;1785;p201"/>
          <p:cNvCxnSpPr/>
          <p:nvPr/>
        </p:nvCxnSpPr>
        <p:spPr>
          <a:xfrm>
            <a:off x="1571425" y="1916850"/>
            <a:ext cx="1754100" cy="995700"/>
          </a:xfrm>
          <a:prstGeom prst="straightConnector1">
            <a:avLst/>
          </a:prstGeom>
          <a:noFill/>
          <a:ln cap="flat" cmpd="sng" w="28575">
            <a:solidFill>
              <a:srgbClr val="FF0000"/>
            </a:solidFill>
            <a:prstDash val="solid"/>
            <a:round/>
            <a:headEnd len="med" w="med" type="none"/>
            <a:tailEnd len="med" w="med" type="triangle"/>
          </a:ln>
        </p:spPr>
      </p:cxnSp>
      <p:sp>
        <p:nvSpPr>
          <p:cNvPr id="1786" name="Google Shape;1786;p201"/>
          <p:cNvSpPr txBox="1"/>
          <p:nvPr>
            <p:ph idx="4294967295" type="body"/>
          </p:nvPr>
        </p:nvSpPr>
        <p:spPr>
          <a:xfrm>
            <a:off x="6756400" y="3048837"/>
            <a:ext cx="1943700" cy="1001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+\-20 degree mechanical stop </a:t>
            </a:r>
            <a:r>
              <a:rPr lang="en" sz="900">
                <a:solidFill>
                  <a:schemeClr val="dk1"/>
                </a:solidFill>
              </a:rPr>
              <a:t>(not shown)</a:t>
            </a:r>
            <a:endParaRPr sz="100">
              <a:solidFill>
                <a:schemeClr val="dk1"/>
              </a:solidFill>
            </a:endParaRPr>
          </a:p>
        </p:txBody>
      </p:sp>
      <p:cxnSp>
        <p:nvCxnSpPr>
          <p:cNvPr id="1787" name="Google Shape;1787;p201"/>
          <p:cNvCxnSpPr/>
          <p:nvPr/>
        </p:nvCxnSpPr>
        <p:spPr>
          <a:xfrm flipH="1">
            <a:off x="5276575" y="3786300"/>
            <a:ext cx="2045400" cy="304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Stability</a:t>
            </a:r>
            <a:endParaRPr/>
          </a:p>
        </p:txBody>
      </p:sp>
      <p:sp>
        <p:nvSpPr>
          <p:cNvPr id="296" name="Google Shape;29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Chassis Assembly</a:t>
            </a:r>
            <a:endParaRPr/>
          </a:p>
        </p:txBody>
      </p:sp>
      <p:sp>
        <p:nvSpPr>
          <p:cNvPr id="1793" name="Google Shape;1793;p2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94" name="Google Shape;1794;p202"/>
          <p:cNvPicPr preferRelativeResize="0"/>
          <p:nvPr/>
        </p:nvPicPr>
        <p:blipFill>
          <a:blip r:embed="rId3">
            <a:alphaModFix/>
          </a:blip>
          <a:stretch>
            <a:fillRect/>
          </a:stretch>
        </p:blipFill>
        <p:spPr>
          <a:xfrm>
            <a:off x="0" y="904871"/>
            <a:ext cx="9144000" cy="4238629"/>
          </a:xfrm>
          <a:prstGeom prst="rect">
            <a:avLst/>
          </a:prstGeom>
          <a:noFill/>
          <a:ln>
            <a:noFill/>
          </a:ln>
        </p:spPr>
      </p:pic>
      <p:sp>
        <p:nvSpPr>
          <p:cNvPr id="1795" name="Google Shape;1795;p202"/>
          <p:cNvSpPr txBox="1"/>
          <p:nvPr>
            <p:ph idx="4294967295" type="body"/>
          </p:nvPr>
        </p:nvSpPr>
        <p:spPr>
          <a:xfrm>
            <a:off x="7615525" y="2735625"/>
            <a:ext cx="14676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Pivot Mechanism</a:t>
            </a:r>
            <a:endParaRPr>
              <a:solidFill>
                <a:schemeClr val="dk1"/>
              </a:solidFill>
            </a:endParaRPr>
          </a:p>
        </p:txBody>
      </p:sp>
      <p:cxnSp>
        <p:nvCxnSpPr>
          <p:cNvPr id="1796" name="Google Shape;1796;p202"/>
          <p:cNvCxnSpPr/>
          <p:nvPr/>
        </p:nvCxnSpPr>
        <p:spPr>
          <a:xfrm rot="10800000">
            <a:off x="7551225" y="2222875"/>
            <a:ext cx="605700" cy="626700"/>
          </a:xfrm>
          <a:prstGeom prst="straightConnector1">
            <a:avLst/>
          </a:prstGeom>
          <a:noFill/>
          <a:ln cap="flat" cmpd="sng" w="28575">
            <a:solidFill>
              <a:srgbClr val="FF0000"/>
            </a:solidFill>
            <a:prstDash val="solid"/>
            <a:round/>
            <a:headEnd len="med" w="med" type="none"/>
            <a:tailEnd len="med" w="med" type="triangle"/>
          </a:ln>
        </p:spPr>
      </p:cxnSp>
      <p:cxnSp>
        <p:nvCxnSpPr>
          <p:cNvPr id="1797" name="Google Shape;1797;p202"/>
          <p:cNvCxnSpPr/>
          <p:nvPr/>
        </p:nvCxnSpPr>
        <p:spPr>
          <a:xfrm rot="10800000">
            <a:off x="5713375" y="2735650"/>
            <a:ext cx="2308200" cy="249300"/>
          </a:xfrm>
          <a:prstGeom prst="straightConnector1">
            <a:avLst/>
          </a:prstGeom>
          <a:noFill/>
          <a:ln cap="flat" cmpd="sng" w="28575">
            <a:solidFill>
              <a:srgbClr val="FF0000"/>
            </a:solidFill>
            <a:prstDash val="solid"/>
            <a:round/>
            <a:headEnd len="med" w="med" type="none"/>
            <a:tailEnd len="med" w="med" type="triangle"/>
          </a:ln>
        </p:spPr>
      </p:cxnSp>
      <p:sp>
        <p:nvSpPr>
          <p:cNvPr id="1798" name="Google Shape;1798;p202"/>
          <p:cNvSpPr txBox="1"/>
          <p:nvPr>
            <p:ph idx="4294967295" type="body"/>
          </p:nvPr>
        </p:nvSpPr>
        <p:spPr>
          <a:xfrm>
            <a:off x="6689325" y="734100"/>
            <a:ext cx="14676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Seat beam</a:t>
            </a:r>
            <a:endParaRPr>
              <a:solidFill>
                <a:schemeClr val="dk1"/>
              </a:solidFill>
            </a:endParaRPr>
          </a:p>
        </p:txBody>
      </p:sp>
      <p:cxnSp>
        <p:nvCxnSpPr>
          <p:cNvPr id="1799" name="Google Shape;1799;p202"/>
          <p:cNvCxnSpPr/>
          <p:nvPr/>
        </p:nvCxnSpPr>
        <p:spPr>
          <a:xfrm flipH="1">
            <a:off x="7145375" y="1089975"/>
            <a:ext cx="306300" cy="633900"/>
          </a:xfrm>
          <a:prstGeom prst="straightConnector1">
            <a:avLst/>
          </a:prstGeom>
          <a:noFill/>
          <a:ln cap="flat" cmpd="sng" w="28575">
            <a:solidFill>
              <a:srgbClr val="FF0000"/>
            </a:solidFill>
            <a:prstDash val="solid"/>
            <a:round/>
            <a:headEnd len="med" w="med" type="none"/>
            <a:tailEnd len="med" w="med" type="triangle"/>
          </a:ln>
        </p:spPr>
      </p:cxnSp>
      <p:cxnSp>
        <p:nvCxnSpPr>
          <p:cNvPr id="1800" name="Google Shape;1800;p202"/>
          <p:cNvCxnSpPr/>
          <p:nvPr/>
        </p:nvCxnSpPr>
        <p:spPr>
          <a:xfrm flipH="1" rot="10800000">
            <a:off x="6767775" y="4148700"/>
            <a:ext cx="1149900" cy="489000"/>
          </a:xfrm>
          <a:prstGeom prst="straightConnector1">
            <a:avLst/>
          </a:prstGeom>
          <a:noFill/>
          <a:ln cap="flat" cmpd="sng" w="28575">
            <a:solidFill>
              <a:srgbClr val="FF0000"/>
            </a:solidFill>
            <a:prstDash val="solid"/>
            <a:round/>
            <a:headEnd len="med" w="med" type="none"/>
            <a:tailEnd len="med" w="med" type="triangle"/>
          </a:ln>
        </p:spPr>
      </p:cxnSp>
      <p:sp>
        <p:nvSpPr>
          <p:cNvPr id="1801" name="Google Shape;1801;p202"/>
          <p:cNvSpPr txBox="1"/>
          <p:nvPr>
            <p:ph idx="4294967295" type="body"/>
          </p:nvPr>
        </p:nvSpPr>
        <p:spPr>
          <a:xfrm>
            <a:off x="5530925" y="4400825"/>
            <a:ext cx="14676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2nd Seat Leg Mount</a:t>
            </a:r>
            <a:endParaRPr>
              <a:solidFill>
                <a:schemeClr val="dk1"/>
              </a:solidFill>
            </a:endParaRPr>
          </a:p>
        </p:txBody>
      </p:sp>
      <p:cxnSp>
        <p:nvCxnSpPr>
          <p:cNvPr id="1802" name="Google Shape;1802;p202"/>
          <p:cNvCxnSpPr/>
          <p:nvPr/>
        </p:nvCxnSpPr>
        <p:spPr>
          <a:xfrm flipH="1" rot="10800000">
            <a:off x="4462400" y="3702700"/>
            <a:ext cx="1149900" cy="489000"/>
          </a:xfrm>
          <a:prstGeom prst="straightConnector1">
            <a:avLst/>
          </a:prstGeom>
          <a:noFill/>
          <a:ln cap="flat" cmpd="sng" w="28575">
            <a:solidFill>
              <a:srgbClr val="FF0000"/>
            </a:solidFill>
            <a:prstDash val="solid"/>
            <a:round/>
            <a:headEnd len="med" w="med" type="none"/>
            <a:tailEnd len="med" w="med" type="triangle"/>
          </a:ln>
        </p:spPr>
      </p:cxnSp>
      <p:sp>
        <p:nvSpPr>
          <p:cNvPr id="1803" name="Google Shape;1803;p202"/>
          <p:cNvSpPr txBox="1"/>
          <p:nvPr>
            <p:ph idx="4294967295" type="body"/>
          </p:nvPr>
        </p:nvSpPr>
        <p:spPr>
          <a:xfrm>
            <a:off x="3225550" y="3954825"/>
            <a:ext cx="16401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Titanium profile beams</a:t>
            </a:r>
            <a:endParaRPr>
              <a:solidFill>
                <a:schemeClr val="dk1"/>
              </a:solidFill>
            </a:endParaRPr>
          </a:p>
        </p:txBody>
      </p:sp>
      <p:cxnSp>
        <p:nvCxnSpPr>
          <p:cNvPr id="1804" name="Google Shape;1804;p202"/>
          <p:cNvCxnSpPr/>
          <p:nvPr/>
        </p:nvCxnSpPr>
        <p:spPr>
          <a:xfrm rot="10800000">
            <a:off x="3027625" y="2379325"/>
            <a:ext cx="933300" cy="342900"/>
          </a:xfrm>
          <a:prstGeom prst="straightConnector1">
            <a:avLst/>
          </a:prstGeom>
          <a:noFill/>
          <a:ln cap="flat" cmpd="sng" w="28575">
            <a:solidFill>
              <a:srgbClr val="F1C232"/>
            </a:solidFill>
            <a:prstDash val="solid"/>
            <a:round/>
            <a:headEnd len="med" w="med" type="none"/>
            <a:tailEnd len="med" w="med" type="triangle"/>
          </a:ln>
        </p:spPr>
      </p:cxnSp>
      <p:sp>
        <p:nvSpPr>
          <p:cNvPr id="1805" name="Google Shape;1805;p202"/>
          <p:cNvSpPr txBox="1"/>
          <p:nvPr>
            <p:ph idx="4294967295" type="body"/>
          </p:nvPr>
        </p:nvSpPr>
        <p:spPr>
          <a:xfrm>
            <a:off x="3064500" y="1809350"/>
            <a:ext cx="13524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1C232"/>
                </a:solidFill>
              </a:rPr>
              <a:t>Driving direction</a:t>
            </a:r>
            <a:endParaRPr>
              <a:solidFill>
                <a:srgbClr val="F1C232"/>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Chassis (Front View)</a:t>
            </a:r>
            <a:endParaRPr/>
          </a:p>
        </p:txBody>
      </p:sp>
      <p:sp>
        <p:nvSpPr>
          <p:cNvPr id="1811" name="Google Shape;1811;p2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12" name="Google Shape;1812;p203"/>
          <p:cNvPicPr preferRelativeResize="0"/>
          <p:nvPr/>
        </p:nvPicPr>
        <p:blipFill>
          <a:blip r:embed="rId3">
            <a:alphaModFix/>
          </a:blip>
          <a:stretch>
            <a:fillRect/>
          </a:stretch>
        </p:blipFill>
        <p:spPr>
          <a:xfrm>
            <a:off x="0" y="904881"/>
            <a:ext cx="9144000" cy="4238618"/>
          </a:xfrm>
          <a:prstGeom prst="rect">
            <a:avLst/>
          </a:prstGeom>
          <a:noFill/>
          <a:ln>
            <a:noFill/>
          </a:ln>
        </p:spPr>
      </p:pic>
      <p:cxnSp>
        <p:nvCxnSpPr>
          <p:cNvPr id="1813" name="Google Shape;1813;p203"/>
          <p:cNvCxnSpPr/>
          <p:nvPr/>
        </p:nvCxnSpPr>
        <p:spPr>
          <a:xfrm>
            <a:off x="5001025" y="3904800"/>
            <a:ext cx="14100" cy="497700"/>
          </a:xfrm>
          <a:prstGeom prst="straightConnector1">
            <a:avLst/>
          </a:prstGeom>
          <a:noFill/>
          <a:ln cap="flat" cmpd="sng" w="28575">
            <a:solidFill>
              <a:srgbClr val="F1C232"/>
            </a:solidFill>
            <a:prstDash val="solid"/>
            <a:round/>
            <a:headEnd len="med" w="med" type="none"/>
            <a:tailEnd len="med" w="med" type="triangle"/>
          </a:ln>
        </p:spPr>
      </p:cxnSp>
      <p:sp>
        <p:nvSpPr>
          <p:cNvPr id="1814" name="Google Shape;1814;p203"/>
          <p:cNvSpPr txBox="1"/>
          <p:nvPr>
            <p:ph idx="4294967295" type="body"/>
          </p:nvPr>
        </p:nvSpPr>
        <p:spPr>
          <a:xfrm>
            <a:off x="4331875" y="4295725"/>
            <a:ext cx="13524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1C232"/>
                </a:solidFill>
              </a:rPr>
              <a:t>Driving direction</a:t>
            </a:r>
            <a:endParaRPr>
              <a:solidFill>
                <a:srgbClr val="F1C232"/>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204"/>
          <p:cNvSpPr txBox="1"/>
          <p:nvPr>
            <p:ph type="title"/>
          </p:nvPr>
        </p:nvSpPr>
        <p:spPr>
          <a:xfrm>
            <a:off x="311700" y="138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Rear Chassis Assembly</a:t>
            </a:r>
            <a:endParaRPr/>
          </a:p>
        </p:txBody>
      </p:sp>
      <p:sp>
        <p:nvSpPr>
          <p:cNvPr id="1820" name="Google Shape;1820;p2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21" name="Google Shape;1821;p204"/>
          <p:cNvPicPr preferRelativeResize="0"/>
          <p:nvPr/>
        </p:nvPicPr>
        <p:blipFill>
          <a:blip r:embed="rId3">
            <a:alphaModFix/>
          </a:blip>
          <a:stretch>
            <a:fillRect/>
          </a:stretch>
        </p:blipFill>
        <p:spPr>
          <a:xfrm>
            <a:off x="0" y="904863"/>
            <a:ext cx="9144000" cy="4238625"/>
          </a:xfrm>
          <a:prstGeom prst="rect">
            <a:avLst/>
          </a:prstGeom>
          <a:noFill/>
          <a:ln>
            <a:noFill/>
          </a:ln>
        </p:spPr>
      </p:pic>
      <p:cxnSp>
        <p:nvCxnSpPr>
          <p:cNvPr id="1822" name="Google Shape;1822;p204"/>
          <p:cNvCxnSpPr/>
          <p:nvPr/>
        </p:nvCxnSpPr>
        <p:spPr>
          <a:xfrm flipH="1">
            <a:off x="2265275" y="1168325"/>
            <a:ext cx="434700" cy="441900"/>
          </a:xfrm>
          <a:prstGeom prst="straightConnector1">
            <a:avLst/>
          </a:prstGeom>
          <a:noFill/>
          <a:ln cap="flat" cmpd="sng" w="28575">
            <a:solidFill>
              <a:srgbClr val="FF0000"/>
            </a:solidFill>
            <a:prstDash val="solid"/>
            <a:round/>
            <a:headEnd len="med" w="med" type="none"/>
            <a:tailEnd len="med" w="med" type="triangle"/>
          </a:ln>
        </p:spPr>
      </p:cxnSp>
      <p:sp>
        <p:nvSpPr>
          <p:cNvPr id="1823" name="Google Shape;1823;p204"/>
          <p:cNvSpPr txBox="1"/>
          <p:nvPr>
            <p:ph idx="4294967295" type="body"/>
          </p:nvPr>
        </p:nvSpPr>
        <p:spPr>
          <a:xfrm>
            <a:off x="2373475" y="711400"/>
            <a:ext cx="14949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Titanium extension beams</a:t>
            </a:r>
            <a:endParaRPr sz="1400">
              <a:solidFill>
                <a:schemeClr val="dk1"/>
              </a:solidFill>
            </a:endParaRPr>
          </a:p>
        </p:txBody>
      </p:sp>
      <p:cxnSp>
        <p:nvCxnSpPr>
          <p:cNvPr id="1824" name="Google Shape;1824;p204"/>
          <p:cNvCxnSpPr/>
          <p:nvPr/>
        </p:nvCxnSpPr>
        <p:spPr>
          <a:xfrm>
            <a:off x="3561975" y="1182575"/>
            <a:ext cx="1004400" cy="249300"/>
          </a:xfrm>
          <a:prstGeom prst="straightConnector1">
            <a:avLst/>
          </a:prstGeom>
          <a:noFill/>
          <a:ln cap="flat" cmpd="sng" w="28575">
            <a:solidFill>
              <a:srgbClr val="FF0000"/>
            </a:solidFill>
            <a:prstDash val="solid"/>
            <a:round/>
            <a:headEnd len="med" w="med" type="none"/>
            <a:tailEnd len="med" w="med" type="triangle"/>
          </a:ln>
        </p:spPr>
      </p:cxnSp>
      <p:cxnSp>
        <p:nvCxnSpPr>
          <p:cNvPr id="1825" name="Google Shape;1825;p204"/>
          <p:cNvCxnSpPr/>
          <p:nvPr/>
        </p:nvCxnSpPr>
        <p:spPr>
          <a:xfrm>
            <a:off x="5934250" y="790750"/>
            <a:ext cx="285000" cy="1374900"/>
          </a:xfrm>
          <a:prstGeom prst="straightConnector1">
            <a:avLst/>
          </a:prstGeom>
          <a:noFill/>
          <a:ln cap="flat" cmpd="sng" w="28575">
            <a:solidFill>
              <a:srgbClr val="FF0000"/>
            </a:solidFill>
            <a:prstDash val="solid"/>
            <a:round/>
            <a:headEnd len="med" w="med" type="none"/>
            <a:tailEnd len="med" w="med" type="triangle"/>
          </a:ln>
        </p:spPr>
      </p:cxnSp>
      <p:sp>
        <p:nvSpPr>
          <p:cNvPr id="1826" name="Google Shape;1826;p204"/>
          <p:cNvSpPr txBox="1"/>
          <p:nvPr>
            <p:ph idx="4294967295" type="body"/>
          </p:nvPr>
        </p:nvSpPr>
        <p:spPr>
          <a:xfrm>
            <a:off x="5173200" y="350825"/>
            <a:ext cx="16401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Floodlights</a:t>
            </a:r>
            <a:endParaRPr>
              <a:solidFill>
                <a:schemeClr val="dk1"/>
              </a:solidFill>
            </a:endParaRPr>
          </a:p>
        </p:txBody>
      </p:sp>
      <p:cxnSp>
        <p:nvCxnSpPr>
          <p:cNvPr id="1827" name="Google Shape;1827;p204"/>
          <p:cNvCxnSpPr/>
          <p:nvPr/>
        </p:nvCxnSpPr>
        <p:spPr>
          <a:xfrm flipH="1">
            <a:off x="4252975" y="783625"/>
            <a:ext cx="1688400" cy="1610100"/>
          </a:xfrm>
          <a:prstGeom prst="straightConnector1">
            <a:avLst/>
          </a:prstGeom>
          <a:noFill/>
          <a:ln cap="flat" cmpd="sng" w="28575">
            <a:solidFill>
              <a:srgbClr val="FF0000"/>
            </a:solidFill>
            <a:prstDash val="solid"/>
            <a:round/>
            <a:headEnd len="med" w="med" type="none"/>
            <a:tailEnd len="med" w="med" type="triangle"/>
          </a:ln>
        </p:spPr>
      </p:cxnSp>
      <p:cxnSp>
        <p:nvCxnSpPr>
          <p:cNvPr id="1828" name="Google Shape;1828;p204"/>
          <p:cNvCxnSpPr/>
          <p:nvPr/>
        </p:nvCxnSpPr>
        <p:spPr>
          <a:xfrm flipH="1" rot="10800000">
            <a:off x="1605675" y="1951950"/>
            <a:ext cx="1201200" cy="800700"/>
          </a:xfrm>
          <a:prstGeom prst="straightConnector1">
            <a:avLst/>
          </a:prstGeom>
          <a:noFill/>
          <a:ln cap="flat" cmpd="sng" w="28575">
            <a:solidFill>
              <a:srgbClr val="FF0000"/>
            </a:solidFill>
            <a:prstDash val="solid"/>
            <a:round/>
            <a:headEnd len="med" w="med" type="none"/>
            <a:tailEnd len="med" w="med" type="triangle"/>
          </a:ln>
        </p:spPr>
      </p:cxnSp>
      <p:sp>
        <p:nvSpPr>
          <p:cNvPr id="1829" name="Google Shape;1829;p204"/>
          <p:cNvSpPr txBox="1"/>
          <p:nvPr>
            <p:ph idx="4294967295" type="body"/>
          </p:nvPr>
        </p:nvSpPr>
        <p:spPr>
          <a:xfrm>
            <a:off x="243400" y="2752650"/>
            <a:ext cx="16401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chemeClr val="dk1"/>
                </a:solidFill>
              </a:rPr>
              <a:t>Reinforced holes for locking pins</a:t>
            </a:r>
            <a:endParaRPr sz="1500">
              <a:solidFill>
                <a:schemeClr val="dk1"/>
              </a:solidFill>
            </a:endParaRPr>
          </a:p>
        </p:txBody>
      </p:sp>
      <p:sp>
        <p:nvSpPr>
          <p:cNvPr id="1830" name="Google Shape;1830;p204"/>
          <p:cNvSpPr txBox="1"/>
          <p:nvPr>
            <p:ph idx="4294967295" type="body"/>
          </p:nvPr>
        </p:nvSpPr>
        <p:spPr>
          <a:xfrm rot="-419857">
            <a:off x="6408434" y="1980469"/>
            <a:ext cx="1640016" cy="475439"/>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1"/>
                </a:solidFill>
              </a:rPr>
              <a:t>Rear right wheel</a:t>
            </a:r>
            <a:endParaRPr sz="1200">
              <a:solidFill>
                <a:schemeClr val="dk1"/>
              </a:solidFill>
            </a:endParaRPr>
          </a:p>
        </p:txBody>
      </p:sp>
      <p:sp>
        <p:nvSpPr>
          <p:cNvPr id="1831" name="Google Shape;1831;p204"/>
          <p:cNvSpPr txBox="1"/>
          <p:nvPr>
            <p:ph idx="4294967295" type="body"/>
          </p:nvPr>
        </p:nvSpPr>
        <p:spPr>
          <a:xfrm rot="-489585">
            <a:off x="1896325" y="2507724"/>
            <a:ext cx="1640205" cy="475515"/>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1"/>
                </a:solidFill>
              </a:rPr>
              <a:t>Rear left wheel</a:t>
            </a:r>
            <a:endParaRPr sz="1200">
              <a:solidFill>
                <a:schemeClr val="dk1"/>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205"/>
          <p:cNvSpPr txBox="1"/>
          <p:nvPr>
            <p:ph type="title"/>
          </p:nvPr>
        </p:nvSpPr>
        <p:spPr>
          <a:xfrm>
            <a:off x="311713" y="27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 System (Front Wheels)</a:t>
            </a:r>
            <a:endParaRPr/>
          </a:p>
        </p:txBody>
      </p:sp>
      <p:sp>
        <p:nvSpPr>
          <p:cNvPr id="1837" name="Google Shape;1837;p205"/>
          <p:cNvSpPr txBox="1"/>
          <p:nvPr>
            <p:ph idx="1" type="body"/>
          </p:nvPr>
        </p:nvSpPr>
        <p:spPr>
          <a:xfrm>
            <a:off x="311700" y="115247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Upper wishbone</a:t>
            </a:r>
            <a:endParaRPr/>
          </a:p>
        </p:txBody>
      </p:sp>
      <p:sp>
        <p:nvSpPr>
          <p:cNvPr id="1838" name="Google Shape;1838;p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9" name="Google Shape;1839;p205"/>
          <p:cNvPicPr preferRelativeResize="0"/>
          <p:nvPr/>
        </p:nvPicPr>
        <p:blipFill rotWithShape="1">
          <a:blip r:embed="rId3">
            <a:alphaModFix/>
          </a:blip>
          <a:srcRect b="0" l="28048" r="24427" t="0"/>
          <a:stretch/>
        </p:blipFill>
        <p:spPr>
          <a:xfrm>
            <a:off x="2399188" y="648425"/>
            <a:ext cx="4345627" cy="4238625"/>
          </a:xfrm>
          <a:prstGeom prst="rect">
            <a:avLst/>
          </a:prstGeom>
          <a:noFill/>
          <a:ln>
            <a:noFill/>
          </a:ln>
        </p:spPr>
      </p:pic>
      <p:cxnSp>
        <p:nvCxnSpPr>
          <p:cNvPr id="1840" name="Google Shape;1840;p205"/>
          <p:cNvCxnSpPr/>
          <p:nvPr/>
        </p:nvCxnSpPr>
        <p:spPr>
          <a:xfrm>
            <a:off x="2115825" y="1531650"/>
            <a:ext cx="2236800" cy="1161300"/>
          </a:xfrm>
          <a:prstGeom prst="straightConnector1">
            <a:avLst/>
          </a:prstGeom>
          <a:noFill/>
          <a:ln cap="flat" cmpd="sng" w="28575">
            <a:solidFill>
              <a:srgbClr val="FF9900"/>
            </a:solidFill>
            <a:prstDash val="solid"/>
            <a:round/>
            <a:headEnd len="med" w="med" type="none"/>
            <a:tailEnd len="med" w="med" type="triangle"/>
          </a:ln>
        </p:spPr>
      </p:cxnSp>
      <p:sp>
        <p:nvSpPr>
          <p:cNvPr id="1841" name="Google Shape;1841;p205"/>
          <p:cNvSpPr txBox="1"/>
          <p:nvPr>
            <p:ph idx="1" type="body"/>
          </p:nvPr>
        </p:nvSpPr>
        <p:spPr>
          <a:xfrm>
            <a:off x="311700" y="43797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Lower wishbone</a:t>
            </a:r>
            <a:endParaRPr/>
          </a:p>
        </p:txBody>
      </p:sp>
      <p:cxnSp>
        <p:nvCxnSpPr>
          <p:cNvPr id="1842" name="Google Shape;1842;p205"/>
          <p:cNvCxnSpPr/>
          <p:nvPr/>
        </p:nvCxnSpPr>
        <p:spPr>
          <a:xfrm flipH="1" rot="10800000">
            <a:off x="2144300" y="3754275"/>
            <a:ext cx="1709700" cy="876300"/>
          </a:xfrm>
          <a:prstGeom prst="straightConnector1">
            <a:avLst/>
          </a:prstGeom>
          <a:noFill/>
          <a:ln cap="flat" cmpd="sng" w="28575">
            <a:solidFill>
              <a:srgbClr val="FF9900"/>
            </a:solidFill>
            <a:prstDash val="solid"/>
            <a:round/>
            <a:headEnd len="med" w="med" type="none"/>
            <a:tailEnd len="med" w="med" type="triangle"/>
          </a:ln>
        </p:spPr>
      </p:cxnSp>
      <p:sp>
        <p:nvSpPr>
          <p:cNvPr id="1843" name="Google Shape;1843;p205"/>
          <p:cNvSpPr txBox="1"/>
          <p:nvPr>
            <p:ph idx="1" type="body"/>
          </p:nvPr>
        </p:nvSpPr>
        <p:spPr>
          <a:xfrm>
            <a:off x="311700" y="179452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 mount</a:t>
            </a:r>
            <a:endParaRPr/>
          </a:p>
        </p:txBody>
      </p:sp>
      <p:cxnSp>
        <p:nvCxnSpPr>
          <p:cNvPr id="1844" name="Google Shape;1844;p205"/>
          <p:cNvCxnSpPr/>
          <p:nvPr/>
        </p:nvCxnSpPr>
        <p:spPr>
          <a:xfrm>
            <a:off x="1845100" y="2101575"/>
            <a:ext cx="1311000" cy="733800"/>
          </a:xfrm>
          <a:prstGeom prst="straightConnector1">
            <a:avLst/>
          </a:prstGeom>
          <a:noFill/>
          <a:ln cap="flat" cmpd="sng" w="28575">
            <a:solidFill>
              <a:srgbClr val="00FF00"/>
            </a:solidFill>
            <a:prstDash val="solid"/>
            <a:round/>
            <a:headEnd len="med" w="med" type="none"/>
            <a:tailEnd len="med" w="med" type="triangle"/>
          </a:ln>
        </p:spPr>
      </p:cxnSp>
      <p:sp>
        <p:nvSpPr>
          <p:cNvPr id="1845" name="Google Shape;1845;p205"/>
          <p:cNvSpPr txBox="1"/>
          <p:nvPr>
            <p:ph idx="1" type="body"/>
          </p:nvPr>
        </p:nvSpPr>
        <p:spPr>
          <a:xfrm>
            <a:off x="1549650" y="3582700"/>
            <a:ext cx="9153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a:t>
            </a:r>
            <a:endParaRPr/>
          </a:p>
        </p:txBody>
      </p:sp>
      <p:cxnSp>
        <p:nvCxnSpPr>
          <p:cNvPr id="1846" name="Google Shape;1846;p205"/>
          <p:cNvCxnSpPr/>
          <p:nvPr/>
        </p:nvCxnSpPr>
        <p:spPr>
          <a:xfrm flipH="1" rot="10800000">
            <a:off x="2415025" y="3376675"/>
            <a:ext cx="1339200" cy="484500"/>
          </a:xfrm>
          <a:prstGeom prst="straightConnector1">
            <a:avLst/>
          </a:prstGeom>
          <a:noFill/>
          <a:ln cap="flat" cmpd="sng" w="28575">
            <a:solidFill>
              <a:srgbClr val="FFFFFF"/>
            </a:solidFill>
            <a:prstDash val="solid"/>
            <a:round/>
            <a:headEnd len="med" w="med" type="none"/>
            <a:tailEnd len="med" w="med" type="triangle"/>
          </a:ln>
        </p:spPr>
      </p:cxnSp>
      <p:sp>
        <p:nvSpPr>
          <p:cNvPr id="1847" name="Google Shape;1847;p205"/>
          <p:cNvSpPr txBox="1"/>
          <p:nvPr>
            <p:ph idx="1" type="body"/>
          </p:nvPr>
        </p:nvSpPr>
        <p:spPr>
          <a:xfrm>
            <a:off x="6106275" y="5732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Mudguard</a:t>
            </a:r>
            <a:endParaRPr/>
          </a:p>
        </p:txBody>
      </p:sp>
      <p:cxnSp>
        <p:nvCxnSpPr>
          <p:cNvPr id="1848" name="Google Shape;1848;p205"/>
          <p:cNvCxnSpPr/>
          <p:nvPr/>
        </p:nvCxnSpPr>
        <p:spPr>
          <a:xfrm flipH="1">
            <a:off x="5485450" y="911850"/>
            <a:ext cx="1040100" cy="655500"/>
          </a:xfrm>
          <a:prstGeom prst="straightConnector1">
            <a:avLst/>
          </a:prstGeom>
          <a:noFill/>
          <a:ln cap="flat" cmpd="sng" w="28575">
            <a:solidFill>
              <a:srgbClr val="FFFFFF"/>
            </a:solidFill>
            <a:prstDash val="solid"/>
            <a:round/>
            <a:headEnd len="med" w="med" type="none"/>
            <a:tailEnd len="med" w="med" type="triangle"/>
          </a:ln>
        </p:spPr>
      </p:cxnSp>
      <p:sp>
        <p:nvSpPr>
          <p:cNvPr id="1849" name="Google Shape;1849;p205"/>
          <p:cNvSpPr txBox="1"/>
          <p:nvPr>
            <p:ph idx="1" type="body"/>
          </p:nvPr>
        </p:nvSpPr>
        <p:spPr>
          <a:xfrm>
            <a:off x="6924900" y="1594275"/>
            <a:ext cx="8688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a:t>
            </a:r>
            <a:endParaRPr/>
          </a:p>
        </p:txBody>
      </p:sp>
      <p:cxnSp>
        <p:nvCxnSpPr>
          <p:cNvPr id="1850" name="Google Shape;1850;p205"/>
          <p:cNvCxnSpPr/>
          <p:nvPr/>
        </p:nvCxnSpPr>
        <p:spPr>
          <a:xfrm flipH="1">
            <a:off x="6229150" y="1990375"/>
            <a:ext cx="1040100" cy="655500"/>
          </a:xfrm>
          <a:prstGeom prst="straightConnector1">
            <a:avLst/>
          </a:prstGeom>
          <a:noFill/>
          <a:ln cap="flat" cmpd="sng" w="28575">
            <a:solidFill>
              <a:srgbClr val="0000FF"/>
            </a:solidFill>
            <a:prstDash val="solid"/>
            <a:round/>
            <a:headEnd len="med" w="med" type="none"/>
            <a:tailEnd len="med" w="med" type="triangle"/>
          </a:ln>
        </p:spPr>
      </p:cxnSp>
      <p:sp>
        <p:nvSpPr>
          <p:cNvPr id="1851" name="Google Shape;1851;p205"/>
          <p:cNvSpPr txBox="1"/>
          <p:nvPr>
            <p:ph idx="1" type="body"/>
          </p:nvPr>
        </p:nvSpPr>
        <p:spPr>
          <a:xfrm>
            <a:off x="6924900" y="2744025"/>
            <a:ext cx="20655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 hub mount</a:t>
            </a:r>
            <a:endParaRPr/>
          </a:p>
        </p:txBody>
      </p:sp>
      <p:cxnSp>
        <p:nvCxnSpPr>
          <p:cNvPr id="1852" name="Google Shape;1852;p205"/>
          <p:cNvCxnSpPr>
            <a:stCxn id="1851" idx="1"/>
          </p:cNvCxnSpPr>
          <p:nvPr/>
        </p:nvCxnSpPr>
        <p:spPr>
          <a:xfrm flipH="1">
            <a:off x="4758900" y="2997675"/>
            <a:ext cx="2166000" cy="65400"/>
          </a:xfrm>
          <a:prstGeom prst="straightConnector1">
            <a:avLst/>
          </a:prstGeom>
          <a:noFill/>
          <a:ln cap="flat" cmpd="sng" w="28575">
            <a:solidFill>
              <a:srgbClr val="FF00FF"/>
            </a:solidFill>
            <a:prstDash val="solid"/>
            <a:round/>
            <a:headEnd len="med" w="med" type="none"/>
            <a:tailEnd len="med" w="med" type="triangle"/>
          </a:ln>
        </p:spPr>
      </p:cxnSp>
      <p:sp>
        <p:nvSpPr>
          <p:cNvPr id="1853" name="Google Shape;1853;p205"/>
          <p:cNvSpPr txBox="1"/>
          <p:nvPr>
            <p:ph idx="1" type="body"/>
          </p:nvPr>
        </p:nvSpPr>
        <p:spPr>
          <a:xfrm>
            <a:off x="7354500" y="3993500"/>
            <a:ext cx="16359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Driving Motor</a:t>
            </a:r>
            <a:endParaRPr/>
          </a:p>
        </p:txBody>
      </p:sp>
      <p:cxnSp>
        <p:nvCxnSpPr>
          <p:cNvPr id="1854" name="Google Shape;1854;p205"/>
          <p:cNvCxnSpPr>
            <a:stCxn id="1853" idx="1"/>
          </p:cNvCxnSpPr>
          <p:nvPr/>
        </p:nvCxnSpPr>
        <p:spPr>
          <a:xfrm rot="10800000">
            <a:off x="4609200" y="3177350"/>
            <a:ext cx="2745300" cy="1069800"/>
          </a:xfrm>
          <a:prstGeom prst="straightConnector1">
            <a:avLst/>
          </a:prstGeom>
          <a:noFill/>
          <a:ln cap="flat" cmpd="sng" w="28575">
            <a:solidFill>
              <a:srgbClr val="FF0000"/>
            </a:solidFill>
            <a:prstDash val="solid"/>
            <a:round/>
            <a:headEnd len="med" w="med" type="none"/>
            <a:tailEnd len="med" w="med" type="triangle"/>
          </a:ln>
        </p:spPr>
      </p:cxnSp>
      <p:sp>
        <p:nvSpPr>
          <p:cNvPr id="1855" name="Google Shape;1855;p205"/>
          <p:cNvSpPr txBox="1"/>
          <p:nvPr>
            <p:ph idx="1" type="body"/>
          </p:nvPr>
        </p:nvSpPr>
        <p:spPr>
          <a:xfrm>
            <a:off x="347300" y="2853163"/>
            <a:ext cx="16359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Steering motor (not shown)</a:t>
            </a:r>
            <a:endParaRPr sz="1600"/>
          </a:p>
        </p:txBody>
      </p:sp>
      <p:cxnSp>
        <p:nvCxnSpPr>
          <p:cNvPr id="1856" name="Google Shape;1856;p205"/>
          <p:cNvCxnSpPr/>
          <p:nvPr/>
        </p:nvCxnSpPr>
        <p:spPr>
          <a:xfrm flipH="1" rot="10800000">
            <a:off x="1610025" y="3227075"/>
            <a:ext cx="1460400" cy="35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206"/>
          <p:cNvSpPr txBox="1"/>
          <p:nvPr>
            <p:ph type="title"/>
          </p:nvPr>
        </p:nvSpPr>
        <p:spPr>
          <a:xfrm>
            <a:off x="311700" y="27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 System (Rear Wheels)</a:t>
            </a:r>
            <a:endParaRPr/>
          </a:p>
        </p:txBody>
      </p:sp>
      <p:sp>
        <p:nvSpPr>
          <p:cNvPr id="1862" name="Google Shape;1862;p206"/>
          <p:cNvSpPr txBox="1"/>
          <p:nvPr>
            <p:ph idx="1" type="body"/>
          </p:nvPr>
        </p:nvSpPr>
        <p:spPr>
          <a:xfrm>
            <a:off x="311700" y="115247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Upper wishbone</a:t>
            </a:r>
            <a:endParaRPr/>
          </a:p>
        </p:txBody>
      </p:sp>
      <p:sp>
        <p:nvSpPr>
          <p:cNvPr id="1863" name="Google Shape;1863;p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4" name="Google Shape;1864;p206"/>
          <p:cNvPicPr preferRelativeResize="0"/>
          <p:nvPr/>
        </p:nvPicPr>
        <p:blipFill rotWithShape="1">
          <a:blip r:embed="rId3">
            <a:alphaModFix/>
          </a:blip>
          <a:srcRect b="0" l="28048" r="24427" t="0"/>
          <a:stretch/>
        </p:blipFill>
        <p:spPr>
          <a:xfrm>
            <a:off x="2399188" y="648425"/>
            <a:ext cx="4345627" cy="4238625"/>
          </a:xfrm>
          <a:prstGeom prst="rect">
            <a:avLst/>
          </a:prstGeom>
          <a:noFill/>
          <a:ln>
            <a:noFill/>
          </a:ln>
        </p:spPr>
      </p:pic>
      <p:cxnSp>
        <p:nvCxnSpPr>
          <p:cNvPr id="1865" name="Google Shape;1865;p206"/>
          <p:cNvCxnSpPr/>
          <p:nvPr/>
        </p:nvCxnSpPr>
        <p:spPr>
          <a:xfrm>
            <a:off x="2115825" y="1531650"/>
            <a:ext cx="2236800" cy="1161300"/>
          </a:xfrm>
          <a:prstGeom prst="straightConnector1">
            <a:avLst/>
          </a:prstGeom>
          <a:noFill/>
          <a:ln cap="flat" cmpd="sng" w="28575">
            <a:solidFill>
              <a:srgbClr val="FF9900"/>
            </a:solidFill>
            <a:prstDash val="solid"/>
            <a:round/>
            <a:headEnd len="med" w="med" type="none"/>
            <a:tailEnd len="med" w="med" type="triangle"/>
          </a:ln>
        </p:spPr>
      </p:cxnSp>
      <p:sp>
        <p:nvSpPr>
          <p:cNvPr id="1866" name="Google Shape;1866;p206"/>
          <p:cNvSpPr txBox="1"/>
          <p:nvPr>
            <p:ph idx="1" type="body"/>
          </p:nvPr>
        </p:nvSpPr>
        <p:spPr>
          <a:xfrm>
            <a:off x="311700" y="43797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Lower wishbone</a:t>
            </a:r>
            <a:endParaRPr/>
          </a:p>
        </p:txBody>
      </p:sp>
      <p:cxnSp>
        <p:nvCxnSpPr>
          <p:cNvPr id="1867" name="Google Shape;1867;p206"/>
          <p:cNvCxnSpPr/>
          <p:nvPr/>
        </p:nvCxnSpPr>
        <p:spPr>
          <a:xfrm flipH="1" rot="10800000">
            <a:off x="2144300" y="3754275"/>
            <a:ext cx="1709700" cy="876300"/>
          </a:xfrm>
          <a:prstGeom prst="straightConnector1">
            <a:avLst/>
          </a:prstGeom>
          <a:noFill/>
          <a:ln cap="flat" cmpd="sng" w="28575">
            <a:solidFill>
              <a:srgbClr val="FF9900"/>
            </a:solidFill>
            <a:prstDash val="solid"/>
            <a:round/>
            <a:headEnd len="med" w="med" type="none"/>
            <a:tailEnd len="med" w="med" type="triangle"/>
          </a:ln>
        </p:spPr>
      </p:cxnSp>
      <p:sp>
        <p:nvSpPr>
          <p:cNvPr id="1868" name="Google Shape;1868;p206"/>
          <p:cNvSpPr txBox="1"/>
          <p:nvPr>
            <p:ph idx="1" type="body"/>
          </p:nvPr>
        </p:nvSpPr>
        <p:spPr>
          <a:xfrm>
            <a:off x="311700" y="179452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 mount</a:t>
            </a:r>
            <a:endParaRPr/>
          </a:p>
        </p:txBody>
      </p:sp>
      <p:cxnSp>
        <p:nvCxnSpPr>
          <p:cNvPr id="1869" name="Google Shape;1869;p206"/>
          <p:cNvCxnSpPr/>
          <p:nvPr/>
        </p:nvCxnSpPr>
        <p:spPr>
          <a:xfrm>
            <a:off x="1845100" y="2101575"/>
            <a:ext cx="1311000" cy="733800"/>
          </a:xfrm>
          <a:prstGeom prst="straightConnector1">
            <a:avLst/>
          </a:prstGeom>
          <a:noFill/>
          <a:ln cap="flat" cmpd="sng" w="28575">
            <a:solidFill>
              <a:srgbClr val="00FF00"/>
            </a:solidFill>
            <a:prstDash val="solid"/>
            <a:round/>
            <a:headEnd len="med" w="med" type="none"/>
            <a:tailEnd len="med" w="med" type="triangle"/>
          </a:ln>
        </p:spPr>
      </p:cxnSp>
      <p:sp>
        <p:nvSpPr>
          <p:cNvPr id="1870" name="Google Shape;1870;p206"/>
          <p:cNvSpPr txBox="1"/>
          <p:nvPr>
            <p:ph idx="1" type="body"/>
          </p:nvPr>
        </p:nvSpPr>
        <p:spPr>
          <a:xfrm>
            <a:off x="1549650" y="3582700"/>
            <a:ext cx="9153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a:t>
            </a:r>
            <a:endParaRPr/>
          </a:p>
        </p:txBody>
      </p:sp>
      <p:cxnSp>
        <p:nvCxnSpPr>
          <p:cNvPr id="1871" name="Google Shape;1871;p206"/>
          <p:cNvCxnSpPr/>
          <p:nvPr/>
        </p:nvCxnSpPr>
        <p:spPr>
          <a:xfrm flipH="1" rot="10800000">
            <a:off x="2415025" y="3376675"/>
            <a:ext cx="1339200" cy="484500"/>
          </a:xfrm>
          <a:prstGeom prst="straightConnector1">
            <a:avLst/>
          </a:prstGeom>
          <a:noFill/>
          <a:ln cap="flat" cmpd="sng" w="28575">
            <a:solidFill>
              <a:srgbClr val="FFFFFF"/>
            </a:solidFill>
            <a:prstDash val="solid"/>
            <a:round/>
            <a:headEnd len="med" w="med" type="none"/>
            <a:tailEnd len="med" w="med" type="triangle"/>
          </a:ln>
        </p:spPr>
      </p:cxnSp>
      <p:sp>
        <p:nvSpPr>
          <p:cNvPr id="1872" name="Google Shape;1872;p206"/>
          <p:cNvSpPr txBox="1"/>
          <p:nvPr>
            <p:ph idx="1" type="body"/>
          </p:nvPr>
        </p:nvSpPr>
        <p:spPr>
          <a:xfrm>
            <a:off x="6106275" y="5732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Mudguard</a:t>
            </a:r>
            <a:endParaRPr/>
          </a:p>
        </p:txBody>
      </p:sp>
      <p:cxnSp>
        <p:nvCxnSpPr>
          <p:cNvPr id="1873" name="Google Shape;1873;p206"/>
          <p:cNvCxnSpPr/>
          <p:nvPr/>
        </p:nvCxnSpPr>
        <p:spPr>
          <a:xfrm flipH="1">
            <a:off x="5485450" y="911850"/>
            <a:ext cx="1040100" cy="655500"/>
          </a:xfrm>
          <a:prstGeom prst="straightConnector1">
            <a:avLst/>
          </a:prstGeom>
          <a:noFill/>
          <a:ln cap="flat" cmpd="sng" w="28575">
            <a:solidFill>
              <a:srgbClr val="FFFFFF"/>
            </a:solidFill>
            <a:prstDash val="solid"/>
            <a:round/>
            <a:headEnd len="med" w="med" type="none"/>
            <a:tailEnd len="med" w="med" type="triangle"/>
          </a:ln>
        </p:spPr>
      </p:cxnSp>
      <p:sp>
        <p:nvSpPr>
          <p:cNvPr id="1874" name="Google Shape;1874;p206"/>
          <p:cNvSpPr txBox="1"/>
          <p:nvPr>
            <p:ph idx="1" type="body"/>
          </p:nvPr>
        </p:nvSpPr>
        <p:spPr>
          <a:xfrm>
            <a:off x="6924900" y="1594275"/>
            <a:ext cx="8688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a:t>
            </a:r>
            <a:endParaRPr/>
          </a:p>
        </p:txBody>
      </p:sp>
      <p:cxnSp>
        <p:nvCxnSpPr>
          <p:cNvPr id="1875" name="Google Shape;1875;p206"/>
          <p:cNvCxnSpPr/>
          <p:nvPr/>
        </p:nvCxnSpPr>
        <p:spPr>
          <a:xfrm flipH="1">
            <a:off x="6229150" y="1990375"/>
            <a:ext cx="1040100" cy="655500"/>
          </a:xfrm>
          <a:prstGeom prst="straightConnector1">
            <a:avLst/>
          </a:prstGeom>
          <a:noFill/>
          <a:ln cap="flat" cmpd="sng" w="28575">
            <a:solidFill>
              <a:srgbClr val="0000FF"/>
            </a:solidFill>
            <a:prstDash val="solid"/>
            <a:round/>
            <a:headEnd len="med" w="med" type="none"/>
            <a:tailEnd len="med" w="med" type="triangle"/>
          </a:ln>
        </p:spPr>
      </p:cxnSp>
      <p:sp>
        <p:nvSpPr>
          <p:cNvPr id="1876" name="Google Shape;1876;p206"/>
          <p:cNvSpPr txBox="1"/>
          <p:nvPr>
            <p:ph idx="1" type="body"/>
          </p:nvPr>
        </p:nvSpPr>
        <p:spPr>
          <a:xfrm>
            <a:off x="6924900" y="2744025"/>
            <a:ext cx="20655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 hub mount</a:t>
            </a:r>
            <a:endParaRPr/>
          </a:p>
        </p:txBody>
      </p:sp>
      <p:cxnSp>
        <p:nvCxnSpPr>
          <p:cNvPr id="1877" name="Google Shape;1877;p206"/>
          <p:cNvCxnSpPr>
            <a:stCxn id="1876" idx="1"/>
          </p:cNvCxnSpPr>
          <p:nvPr/>
        </p:nvCxnSpPr>
        <p:spPr>
          <a:xfrm flipH="1">
            <a:off x="4758900" y="2997675"/>
            <a:ext cx="2166000" cy="65400"/>
          </a:xfrm>
          <a:prstGeom prst="straightConnector1">
            <a:avLst/>
          </a:prstGeom>
          <a:noFill/>
          <a:ln cap="flat" cmpd="sng" w="28575">
            <a:solidFill>
              <a:srgbClr val="FF00FF"/>
            </a:solidFill>
            <a:prstDash val="solid"/>
            <a:round/>
            <a:headEnd len="med" w="med" type="none"/>
            <a:tailEnd len="med" w="med" type="triangle"/>
          </a:ln>
        </p:spPr>
      </p:cxnSp>
      <p:sp>
        <p:nvSpPr>
          <p:cNvPr id="1878" name="Google Shape;1878;p206"/>
          <p:cNvSpPr txBox="1"/>
          <p:nvPr>
            <p:ph idx="1" type="body"/>
          </p:nvPr>
        </p:nvSpPr>
        <p:spPr>
          <a:xfrm>
            <a:off x="7354500" y="3993500"/>
            <a:ext cx="16359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Driving Motor</a:t>
            </a:r>
            <a:endParaRPr/>
          </a:p>
        </p:txBody>
      </p:sp>
      <p:cxnSp>
        <p:nvCxnSpPr>
          <p:cNvPr id="1879" name="Google Shape;1879;p206"/>
          <p:cNvCxnSpPr>
            <a:stCxn id="1878" idx="1"/>
          </p:cNvCxnSpPr>
          <p:nvPr/>
        </p:nvCxnSpPr>
        <p:spPr>
          <a:xfrm rot="10800000">
            <a:off x="4609200" y="3177350"/>
            <a:ext cx="2745300" cy="1069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Arch</a:t>
            </a:r>
            <a:endParaRPr/>
          </a:p>
        </p:txBody>
      </p:sp>
      <p:sp>
        <p:nvSpPr>
          <p:cNvPr id="1885" name="Google Shape;1885;p2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86" name="Google Shape;1886;p207"/>
          <p:cNvPicPr preferRelativeResize="0"/>
          <p:nvPr/>
        </p:nvPicPr>
        <p:blipFill rotWithShape="1">
          <a:blip r:embed="rId3">
            <a:alphaModFix/>
          </a:blip>
          <a:srcRect b="0" l="21014" r="24088" t="8750"/>
          <a:stretch/>
        </p:blipFill>
        <p:spPr>
          <a:xfrm>
            <a:off x="1966200" y="390350"/>
            <a:ext cx="6169349" cy="4753150"/>
          </a:xfrm>
          <a:prstGeom prst="rect">
            <a:avLst/>
          </a:prstGeom>
          <a:noFill/>
          <a:ln>
            <a:noFill/>
          </a:ln>
        </p:spPr>
      </p:pic>
      <p:cxnSp>
        <p:nvCxnSpPr>
          <p:cNvPr id="1887" name="Google Shape;1887;p207"/>
          <p:cNvCxnSpPr>
            <a:stCxn id="1888" idx="3"/>
          </p:cNvCxnSpPr>
          <p:nvPr/>
        </p:nvCxnSpPr>
        <p:spPr>
          <a:xfrm flipH="1" rot="10800000">
            <a:off x="1733900" y="1510125"/>
            <a:ext cx="1051500" cy="141300"/>
          </a:xfrm>
          <a:prstGeom prst="straightConnector1">
            <a:avLst/>
          </a:prstGeom>
          <a:noFill/>
          <a:ln cap="flat" cmpd="sng" w="28575">
            <a:solidFill>
              <a:srgbClr val="FF0000"/>
            </a:solidFill>
            <a:prstDash val="solid"/>
            <a:round/>
            <a:headEnd len="med" w="med" type="none"/>
            <a:tailEnd len="med" w="med" type="triangle"/>
          </a:ln>
        </p:spPr>
      </p:cxnSp>
      <p:sp>
        <p:nvSpPr>
          <p:cNvPr id="1888" name="Google Shape;1888;p207"/>
          <p:cNvSpPr txBox="1"/>
          <p:nvPr>
            <p:ph idx="4294967295" type="body"/>
          </p:nvPr>
        </p:nvSpPr>
        <p:spPr>
          <a:xfrm>
            <a:off x="93800" y="1270875"/>
            <a:ext cx="16401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chemeClr val="dk1"/>
                </a:solidFill>
              </a:rPr>
              <a:t>Velodyne Puck LITE</a:t>
            </a:r>
            <a:endParaRPr sz="1500">
              <a:solidFill>
                <a:schemeClr val="dk1"/>
              </a:solidFill>
            </a:endParaRPr>
          </a:p>
        </p:txBody>
      </p:sp>
      <p:cxnSp>
        <p:nvCxnSpPr>
          <p:cNvPr id="1889" name="Google Shape;1889;p207"/>
          <p:cNvCxnSpPr>
            <a:stCxn id="1890" idx="3"/>
          </p:cNvCxnSpPr>
          <p:nvPr/>
        </p:nvCxnSpPr>
        <p:spPr>
          <a:xfrm flipH="1" rot="10800000">
            <a:off x="1580000" y="3267550"/>
            <a:ext cx="1051500" cy="141300"/>
          </a:xfrm>
          <a:prstGeom prst="straightConnector1">
            <a:avLst/>
          </a:prstGeom>
          <a:noFill/>
          <a:ln cap="flat" cmpd="sng" w="28575">
            <a:solidFill>
              <a:srgbClr val="FF0000"/>
            </a:solidFill>
            <a:prstDash val="solid"/>
            <a:round/>
            <a:headEnd len="med" w="med" type="none"/>
            <a:tailEnd len="med" w="med" type="triangle"/>
          </a:ln>
        </p:spPr>
      </p:cxnSp>
      <p:sp>
        <p:nvSpPr>
          <p:cNvPr id="1890" name="Google Shape;1890;p207"/>
          <p:cNvSpPr txBox="1"/>
          <p:nvPr>
            <p:ph idx="4294967295" type="body"/>
          </p:nvPr>
        </p:nvSpPr>
        <p:spPr>
          <a:xfrm>
            <a:off x="528500" y="3218500"/>
            <a:ext cx="1051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chemeClr val="dk1"/>
                </a:solidFill>
              </a:rPr>
              <a:t>Floodlight</a:t>
            </a:r>
            <a:endParaRPr sz="1500">
              <a:solidFill>
                <a:schemeClr val="dk1"/>
              </a:solidFill>
            </a:endParaRPr>
          </a:p>
        </p:txBody>
      </p:sp>
      <p:cxnSp>
        <p:nvCxnSpPr>
          <p:cNvPr id="1891" name="Google Shape;1891;p207"/>
          <p:cNvCxnSpPr>
            <a:stCxn id="1892" idx="3"/>
          </p:cNvCxnSpPr>
          <p:nvPr/>
        </p:nvCxnSpPr>
        <p:spPr>
          <a:xfrm flipH="1" rot="10800000">
            <a:off x="1733900" y="4410200"/>
            <a:ext cx="1051500" cy="141300"/>
          </a:xfrm>
          <a:prstGeom prst="straightConnector1">
            <a:avLst/>
          </a:prstGeom>
          <a:noFill/>
          <a:ln cap="flat" cmpd="sng" w="28575">
            <a:solidFill>
              <a:srgbClr val="FF0000"/>
            </a:solidFill>
            <a:prstDash val="solid"/>
            <a:round/>
            <a:headEnd len="med" w="med" type="none"/>
            <a:tailEnd len="med" w="med" type="triangle"/>
          </a:ln>
        </p:spPr>
      </p:cxnSp>
      <p:sp>
        <p:nvSpPr>
          <p:cNvPr id="1892" name="Google Shape;1892;p207"/>
          <p:cNvSpPr txBox="1"/>
          <p:nvPr>
            <p:ph idx="4294967295" type="body"/>
          </p:nvPr>
        </p:nvSpPr>
        <p:spPr>
          <a:xfrm>
            <a:off x="635000" y="4361150"/>
            <a:ext cx="10989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chemeClr val="dk1"/>
                </a:solidFill>
              </a:rPr>
              <a:t>PVC Pole</a:t>
            </a:r>
            <a:endParaRPr sz="1500">
              <a:solidFill>
                <a:schemeClr val="dk1"/>
              </a:solidFill>
            </a:endParaRPr>
          </a:p>
        </p:txBody>
      </p:sp>
      <p:cxnSp>
        <p:nvCxnSpPr>
          <p:cNvPr id="1893" name="Google Shape;1893;p207"/>
          <p:cNvCxnSpPr>
            <a:stCxn id="1894" idx="0"/>
          </p:cNvCxnSpPr>
          <p:nvPr/>
        </p:nvCxnSpPr>
        <p:spPr>
          <a:xfrm rot="10800000">
            <a:off x="4438275" y="1581250"/>
            <a:ext cx="211200" cy="1305600"/>
          </a:xfrm>
          <a:prstGeom prst="straightConnector1">
            <a:avLst/>
          </a:prstGeom>
          <a:noFill/>
          <a:ln cap="flat" cmpd="sng" w="28575">
            <a:solidFill>
              <a:srgbClr val="FF0000"/>
            </a:solidFill>
            <a:prstDash val="solid"/>
            <a:round/>
            <a:headEnd len="med" w="med" type="none"/>
            <a:tailEnd len="med" w="med" type="triangle"/>
          </a:ln>
        </p:spPr>
      </p:cxnSp>
      <p:sp>
        <p:nvSpPr>
          <p:cNvPr id="1894" name="Google Shape;1894;p207"/>
          <p:cNvSpPr txBox="1"/>
          <p:nvPr>
            <p:ph idx="4294967295" type="body"/>
          </p:nvPr>
        </p:nvSpPr>
        <p:spPr>
          <a:xfrm>
            <a:off x="3983325" y="2886850"/>
            <a:ext cx="13323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chemeClr val="dk1"/>
                </a:solidFill>
              </a:rPr>
              <a:t>4K PTZ Camera</a:t>
            </a:r>
            <a:endParaRPr sz="1500">
              <a:solidFill>
                <a:schemeClr val="dk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208"/>
          <p:cNvSpPr txBox="1"/>
          <p:nvPr>
            <p:ph type="title"/>
          </p:nvPr>
        </p:nvSpPr>
        <p:spPr>
          <a:xfrm>
            <a:off x="311700" y="343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2nd Seat Leg Structure</a:t>
            </a:r>
            <a:endParaRPr/>
          </a:p>
        </p:txBody>
      </p:sp>
      <p:sp>
        <p:nvSpPr>
          <p:cNvPr id="1900" name="Google Shape;1900;p2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1" name="Google Shape;1901;p208"/>
          <p:cNvPicPr preferRelativeResize="0"/>
          <p:nvPr/>
        </p:nvPicPr>
        <p:blipFill>
          <a:blip r:embed="rId3">
            <a:alphaModFix/>
          </a:blip>
          <a:stretch>
            <a:fillRect/>
          </a:stretch>
        </p:blipFill>
        <p:spPr>
          <a:xfrm>
            <a:off x="411500" y="999625"/>
            <a:ext cx="3398475" cy="4143875"/>
          </a:xfrm>
          <a:prstGeom prst="rect">
            <a:avLst/>
          </a:prstGeom>
          <a:noFill/>
          <a:ln>
            <a:noFill/>
          </a:ln>
        </p:spPr>
      </p:pic>
      <p:pic>
        <p:nvPicPr>
          <p:cNvPr id="1902" name="Google Shape;1902;p208"/>
          <p:cNvPicPr preferRelativeResize="0"/>
          <p:nvPr/>
        </p:nvPicPr>
        <p:blipFill>
          <a:blip r:embed="rId4">
            <a:alphaModFix/>
          </a:blip>
          <a:stretch>
            <a:fillRect/>
          </a:stretch>
        </p:blipFill>
        <p:spPr>
          <a:xfrm>
            <a:off x="4565175" y="200725"/>
            <a:ext cx="3272275" cy="3272275"/>
          </a:xfrm>
          <a:prstGeom prst="rect">
            <a:avLst/>
          </a:prstGeom>
          <a:noFill/>
          <a:ln>
            <a:noFill/>
          </a:ln>
        </p:spPr>
      </p:pic>
      <p:sp>
        <p:nvSpPr>
          <p:cNvPr id="1903" name="Google Shape;1903;p208"/>
          <p:cNvSpPr txBox="1"/>
          <p:nvPr/>
        </p:nvSpPr>
        <p:spPr>
          <a:xfrm>
            <a:off x="5125350" y="3755575"/>
            <a:ext cx="24129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Use 8020’s 20-2020 beam</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 = 0.6826 cm⁴</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1904" name="Google Shape;1904;p208"/>
          <p:cNvSpPr txBox="1"/>
          <p:nvPr/>
        </p:nvSpPr>
        <p:spPr>
          <a:xfrm>
            <a:off x="6621750" y="4798675"/>
            <a:ext cx="18507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https://8020.net/20-2020.html</a:t>
            </a:r>
            <a:endParaRPr sz="1000">
              <a:solidFill>
                <a:schemeClr val="dk1"/>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2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 &amp; Mars Efficacy</a:t>
            </a:r>
            <a:endParaRPr/>
          </a:p>
        </p:txBody>
      </p:sp>
      <p:sp>
        <p:nvSpPr>
          <p:cNvPr id="1910" name="Google Shape;1910;p2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2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Drawbar Pull</a:t>
            </a:r>
            <a:r>
              <a:rPr lang="en"/>
              <a:t> Comparison</a:t>
            </a:r>
            <a:endParaRPr/>
          </a:p>
        </p:txBody>
      </p:sp>
      <p:sp>
        <p:nvSpPr>
          <p:cNvPr id="1916" name="Google Shape;1916;p210"/>
          <p:cNvSpPr txBox="1"/>
          <p:nvPr>
            <p:ph idx="1" type="body"/>
          </p:nvPr>
        </p:nvSpPr>
        <p:spPr>
          <a:xfrm>
            <a:off x="311700" y="1790975"/>
            <a:ext cx="2456100" cy="21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a:t>
            </a:r>
            <a:r>
              <a:rPr lang="en" sz="1400"/>
              <a:t> = 9.8 m/s</a:t>
            </a:r>
            <a:r>
              <a:rPr baseline="30000" lang="en" sz="1400"/>
              <a:t>2</a:t>
            </a:r>
            <a:br>
              <a:rPr lang="en"/>
            </a:br>
            <a:r>
              <a:rPr lang="en" sz="1400"/>
              <a:t>n</a:t>
            </a:r>
            <a:r>
              <a:rPr lang="en" sz="1400"/>
              <a:t> = 0.5</a:t>
            </a:r>
            <a:br>
              <a:rPr lang="en" sz="1400"/>
            </a:br>
            <a:r>
              <a:rPr lang="en" sz="1400"/>
              <a:t>k</a:t>
            </a:r>
            <a:r>
              <a:rPr baseline="-25000" lang="en" sz="1400"/>
              <a:t>c</a:t>
            </a:r>
            <a:r>
              <a:rPr lang="en" sz="1400"/>
              <a:t> = 13190 N/m</a:t>
            </a:r>
            <a:r>
              <a:rPr baseline="30000" lang="en" sz="1400"/>
              <a:t>1.5</a:t>
            </a:r>
            <a:br>
              <a:rPr lang="en"/>
            </a:br>
            <a:r>
              <a:rPr lang="en" sz="1400"/>
              <a:t>k</a:t>
            </a:r>
            <a:r>
              <a:rPr baseline="-25000" lang="en" sz="1400"/>
              <a:t>ɸ</a:t>
            </a:r>
            <a:r>
              <a:rPr lang="en" sz="1400"/>
              <a:t> = 692200 N/m</a:t>
            </a:r>
            <a:r>
              <a:rPr baseline="30000" lang="en" sz="1400"/>
              <a:t>2.5</a:t>
            </a:r>
            <a:br>
              <a:rPr lang="en"/>
            </a:br>
            <a:r>
              <a:rPr lang="en" sz="1000"/>
              <a:t>Assuming,</a:t>
            </a:r>
            <a:r>
              <a:rPr lang="en"/>
              <a:t> </a:t>
            </a:r>
            <a:r>
              <a:rPr lang="en" sz="1400"/>
              <a:t>K</a:t>
            </a:r>
            <a:r>
              <a:rPr baseline="-25000" lang="en" sz="1400"/>
              <a:t>shear</a:t>
            </a:r>
            <a:r>
              <a:rPr lang="en" sz="1400"/>
              <a:t> = 13190 m</a:t>
            </a:r>
            <a:br>
              <a:rPr lang="en"/>
            </a:br>
            <a:r>
              <a:rPr lang="en" sz="1400"/>
              <a:t>Soil type = Clay</a:t>
            </a:r>
            <a:r>
              <a:rPr baseline="30000" lang="en" sz="1400"/>
              <a:t> </a:t>
            </a:r>
            <a:endParaRPr baseline="30000" sz="1700"/>
          </a:p>
          <a:p>
            <a:pPr indent="0" lvl="0" marL="0" rtl="0" algn="l">
              <a:lnSpc>
                <a:spcPct val="100000"/>
              </a:lnSpc>
              <a:spcBef>
                <a:spcPts val="1600"/>
              </a:spcBef>
              <a:spcAft>
                <a:spcPts val="0"/>
              </a:spcAft>
              <a:buNone/>
            </a:pPr>
            <a:r>
              <a:rPr baseline="30000" lang="en" sz="2200"/>
              <a:t>Drawbar pull = 6154.99 N</a:t>
            </a:r>
            <a:br>
              <a:rPr baseline="30000" lang="en" sz="2200"/>
            </a:br>
            <a:br>
              <a:rPr baseline="30000" lang="en" sz="2200"/>
            </a:br>
            <a:endParaRPr baseline="30000" sz="2200"/>
          </a:p>
          <a:p>
            <a:pPr indent="0" lvl="0" marL="0" rtl="0" algn="l">
              <a:spcBef>
                <a:spcPts val="1600"/>
              </a:spcBef>
              <a:spcAft>
                <a:spcPts val="1600"/>
              </a:spcAft>
              <a:buNone/>
            </a:pPr>
            <a:r>
              <a:t/>
            </a:r>
            <a:endParaRPr baseline="30000" sz="1600"/>
          </a:p>
        </p:txBody>
      </p:sp>
      <p:sp>
        <p:nvSpPr>
          <p:cNvPr id="1917" name="Google Shape;1917;p2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8" name="Google Shape;1918;p210"/>
          <p:cNvSpPr txBox="1"/>
          <p:nvPr>
            <p:ph idx="1" type="body"/>
          </p:nvPr>
        </p:nvSpPr>
        <p:spPr>
          <a:xfrm>
            <a:off x="3687125" y="1790975"/>
            <a:ext cx="2456100" cy="20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 =  3.711 m/s</a:t>
            </a:r>
            <a:r>
              <a:rPr baseline="30000" lang="en" sz="1400"/>
              <a:t>2</a:t>
            </a:r>
            <a:br>
              <a:rPr lang="en" sz="1400"/>
            </a:br>
            <a:r>
              <a:rPr lang="en" sz="1400"/>
              <a:t>n = 1</a:t>
            </a:r>
            <a:br>
              <a:rPr lang="en" sz="1400"/>
            </a:br>
            <a:r>
              <a:rPr lang="en" sz="1400"/>
              <a:t>k</a:t>
            </a:r>
            <a:r>
              <a:rPr baseline="-25000" lang="en" sz="1400"/>
              <a:t>c</a:t>
            </a:r>
            <a:r>
              <a:rPr lang="en" sz="1400"/>
              <a:t> = 28000 N/m</a:t>
            </a:r>
            <a:r>
              <a:rPr baseline="30000" lang="en" sz="1400"/>
              <a:t>2</a:t>
            </a:r>
            <a:br>
              <a:rPr lang="en"/>
            </a:br>
            <a:r>
              <a:rPr lang="en" sz="1400"/>
              <a:t>k</a:t>
            </a:r>
            <a:r>
              <a:rPr baseline="-25000" lang="en" sz="1400"/>
              <a:t>ɸ</a:t>
            </a:r>
            <a:r>
              <a:rPr lang="en" sz="1400"/>
              <a:t> = 7600000 N/m</a:t>
            </a:r>
            <a:r>
              <a:rPr baseline="30000" lang="en" sz="1400"/>
              <a:t>3</a:t>
            </a:r>
            <a:br>
              <a:rPr lang="en"/>
            </a:br>
            <a:r>
              <a:rPr lang="en" sz="1000"/>
              <a:t>Assuming,</a:t>
            </a:r>
            <a:r>
              <a:rPr lang="en"/>
              <a:t> </a:t>
            </a:r>
            <a:r>
              <a:rPr lang="en" sz="1400"/>
              <a:t>K</a:t>
            </a:r>
            <a:r>
              <a:rPr baseline="-25000" lang="en" sz="1400"/>
              <a:t>shear</a:t>
            </a:r>
            <a:r>
              <a:rPr lang="en" sz="1400"/>
              <a:t> = 13190 m</a:t>
            </a:r>
            <a:br>
              <a:rPr lang="en"/>
            </a:br>
            <a:r>
              <a:rPr lang="en" sz="1400"/>
              <a:t>Soil type = Sandy Loam</a:t>
            </a:r>
            <a:r>
              <a:rPr baseline="30000" lang="en" sz="1400"/>
              <a:t>  </a:t>
            </a:r>
            <a:endParaRPr baseline="30000" sz="1700"/>
          </a:p>
          <a:p>
            <a:pPr indent="0" lvl="0" marL="0" rtl="0" algn="l">
              <a:lnSpc>
                <a:spcPct val="100000"/>
              </a:lnSpc>
              <a:spcBef>
                <a:spcPts val="1600"/>
              </a:spcBef>
              <a:spcAft>
                <a:spcPts val="1600"/>
              </a:spcAft>
              <a:buNone/>
            </a:pPr>
            <a:r>
              <a:rPr baseline="30000" lang="en" sz="2200"/>
              <a:t>Drawbar pull = 968.26 N</a:t>
            </a:r>
            <a:br>
              <a:rPr baseline="30000" lang="en" sz="2200"/>
            </a:br>
            <a:endParaRPr/>
          </a:p>
        </p:txBody>
      </p:sp>
      <p:sp>
        <p:nvSpPr>
          <p:cNvPr id="1919" name="Google Shape;1919;p210"/>
          <p:cNvSpPr txBox="1"/>
          <p:nvPr>
            <p:ph idx="1" type="body"/>
          </p:nvPr>
        </p:nvSpPr>
        <p:spPr>
          <a:xfrm>
            <a:off x="6189250" y="1790975"/>
            <a:ext cx="2456100" cy="21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 =  3.711 m/s</a:t>
            </a:r>
            <a:r>
              <a:rPr baseline="30000" lang="en" sz="1400"/>
              <a:t>2</a:t>
            </a:r>
            <a:br>
              <a:rPr lang="en" sz="1400"/>
            </a:br>
            <a:r>
              <a:rPr lang="en" sz="1400"/>
              <a:t>n = 0.8</a:t>
            </a:r>
            <a:br>
              <a:rPr lang="en" sz="1400"/>
            </a:br>
            <a:r>
              <a:rPr lang="en" sz="1400"/>
              <a:t>k</a:t>
            </a:r>
            <a:r>
              <a:rPr baseline="-25000" lang="en" sz="1400"/>
              <a:t>c</a:t>
            </a:r>
            <a:r>
              <a:rPr lang="en" sz="1400"/>
              <a:t> = 6800 N/m</a:t>
            </a:r>
            <a:r>
              <a:rPr baseline="30000" lang="en" sz="1400"/>
              <a:t>2</a:t>
            </a:r>
            <a:br>
              <a:rPr lang="en"/>
            </a:br>
            <a:r>
              <a:rPr lang="en" sz="1400"/>
              <a:t>k</a:t>
            </a:r>
            <a:r>
              <a:rPr baseline="-25000" lang="en" sz="1400"/>
              <a:t>ɸ</a:t>
            </a:r>
            <a:r>
              <a:rPr lang="en" sz="1400"/>
              <a:t> = 210000 N/m</a:t>
            </a:r>
            <a:r>
              <a:rPr baseline="30000" lang="en" sz="1400"/>
              <a:t>3</a:t>
            </a:r>
            <a:br>
              <a:rPr lang="en"/>
            </a:br>
            <a:r>
              <a:rPr lang="en" sz="1000"/>
              <a:t>Assuming,</a:t>
            </a:r>
            <a:r>
              <a:rPr lang="en"/>
              <a:t> </a:t>
            </a:r>
            <a:r>
              <a:rPr lang="en" sz="1400"/>
              <a:t>K</a:t>
            </a:r>
            <a:r>
              <a:rPr baseline="-25000" lang="en" sz="1400"/>
              <a:t>shear</a:t>
            </a:r>
            <a:r>
              <a:rPr lang="en" sz="1400"/>
              <a:t> = 13190 m</a:t>
            </a:r>
            <a:br>
              <a:rPr lang="en"/>
            </a:br>
            <a:r>
              <a:rPr lang="en" sz="1400"/>
              <a:t>Soil type = Slope soil</a:t>
            </a:r>
            <a:r>
              <a:rPr baseline="30000" lang="en" sz="1400"/>
              <a:t>  </a:t>
            </a:r>
            <a:endParaRPr baseline="30000" sz="1700"/>
          </a:p>
          <a:p>
            <a:pPr indent="0" lvl="0" marL="0" rtl="0" algn="l">
              <a:lnSpc>
                <a:spcPct val="100000"/>
              </a:lnSpc>
              <a:spcBef>
                <a:spcPts val="1600"/>
              </a:spcBef>
              <a:spcAft>
                <a:spcPts val="1600"/>
              </a:spcAft>
              <a:buNone/>
            </a:pPr>
            <a:r>
              <a:rPr baseline="30000" lang="en" sz="2200"/>
              <a:t>Drawbar pull = 7713.51 N</a:t>
            </a:r>
            <a:br>
              <a:rPr baseline="30000" lang="en" sz="2200"/>
            </a:br>
            <a:endParaRPr/>
          </a:p>
        </p:txBody>
      </p:sp>
      <p:sp>
        <p:nvSpPr>
          <p:cNvPr id="1920" name="Google Shape;1920;p210"/>
          <p:cNvSpPr txBox="1"/>
          <p:nvPr/>
        </p:nvSpPr>
        <p:spPr>
          <a:xfrm>
            <a:off x="4521825" y="1287575"/>
            <a:ext cx="2649300" cy="5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MARS</a:t>
            </a:r>
            <a:endParaRPr sz="1800">
              <a:solidFill>
                <a:schemeClr val="dk1"/>
              </a:solidFill>
            </a:endParaRPr>
          </a:p>
        </p:txBody>
      </p:sp>
      <p:sp>
        <p:nvSpPr>
          <p:cNvPr id="1921" name="Google Shape;1921;p210"/>
          <p:cNvSpPr txBox="1"/>
          <p:nvPr/>
        </p:nvSpPr>
        <p:spPr>
          <a:xfrm>
            <a:off x="818250" y="1287575"/>
            <a:ext cx="1443000" cy="50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dk1"/>
                </a:solidFill>
              </a:rPr>
              <a:t>EARTH</a:t>
            </a:r>
            <a:endParaRPr sz="1800">
              <a:solidFill>
                <a:schemeClr val="dk1"/>
              </a:solidFill>
            </a:endParaRPr>
          </a:p>
        </p:txBody>
      </p:sp>
      <p:cxnSp>
        <p:nvCxnSpPr>
          <p:cNvPr id="1922" name="Google Shape;1922;p210"/>
          <p:cNvCxnSpPr/>
          <p:nvPr/>
        </p:nvCxnSpPr>
        <p:spPr>
          <a:xfrm>
            <a:off x="3020575" y="1470125"/>
            <a:ext cx="0" cy="27213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211"/>
          <p:cNvSpPr txBox="1"/>
          <p:nvPr>
            <p:ph type="title"/>
          </p:nvPr>
        </p:nvSpPr>
        <p:spPr>
          <a:xfrm>
            <a:off x="237700" y="15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Stability check (Earth)</a:t>
            </a:r>
            <a:endParaRPr/>
          </a:p>
        </p:txBody>
      </p:sp>
      <p:sp>
        <p:nvSpPr>
          <p:cNvPr id="1928" name="Google Shape;1928;p211"/>
          <p:cNvSpPr txBox="1"/>
          <p:nvPr>
            <p:ph idx="12" type="sldNum"/>
          </p:nvPr>
        </p:nvSpPr>
        <p:spPr>
          <a:xfrm>
            <a:off x="8398458" y="43745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9" name="Google Shape;1929;p211"/>
          <p:cNvSpPr txBox="1"/>
          <p:nvPr/>
        </p:nvSpPr>
        <p:spPr>
          <a:xfrm>
            <a:off x="7001825" y="896250"/>
            <a:ext cx="2071500" cy="335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Design is still valid for </a:t>
            </a:r>
            <a:r>
              <a:rPr lang="en">
                <a:solidFill>
                  <a:schemeClr val="dk1"/>
                </a:solidFill>
              </a:rPr>
              <a:t>Earth </a:t>
            </a:r>
            <a:r>
              <a:rPr lang="en">
                <a:solidFill>
                  <a:schemeClr val="dk1"/>
                </a:solidFill>
              </a:rPr>
              <a:t>environment.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Uphill slope limit is more than 30 degrees.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Downhill slope is less than 10 degrees.</a:t>
            </a:r>
            <a:endParaRPr>
              <a:solidFill>
                <a:schemeClr val="dk1"/>
              </a:solidFill>
            </a:endParaRPr>
          </a:p>
          <a:p>
            <a:pPr indent="0" lvl="0" marL="0" rtl="0" algn="l">
              <a:spcBef>
                <a:spcPts val="0"/>
              </a:spcBef>
              <a:spcAft>
                <a:spcPts val="0"/>
              </a:spcAft>
              <a:buNone/>
            </a:pPr>
            <a:r>
              <a:t/>
            </a:r>
            <a:endParaRPr sz="800">
              <a:solidFill>
                <a:schemeClr val="dk1"/>
              </a:solidFill>
            </a:endParaRPr>
          </a:p>
        </p:txBody>
      </p:sp>
      <p:pic>
        <p:nvPicPr>
          <p:cNvPr id="1930" name="Google Shape;1930;p211"/>
          <p:cNvPicPr preferRelativeResize="0"/>
          <p:nvPr/>
        </p:nvPicPr>
        <p:blipFill>
          <a:blip r:embed="rId3">
            <a:alphaModFix/>
          </a:blip>
          <a:stretch>
            <a:fillRect/>
          </a:stretch>
        </p:blipFill>
        <p:spPr>
          <a:xfrm>
            <a:off x="152400" y="729100"/>
            <a:ext cx="6952301" cy="411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0" y="351975"/>
            <a:ext cx="3965400" cy="31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ENAE788x COURAGE Rover </a:t>
            </a:r>
            <a:endParaRPr/>
          </a:p>
        </p:txBody>
      </p:sp>
      <p:sp>
        <p:nvSpPr>
          <p:cNvPr id="62" name="Google Shape;62;p14"/>
          <p:cNvSpPr txBox="1"/>
          <p:nvPr>
            <p:ph idx="1" type="subTitle"/>
          </p:nvPr>
        </p:nvSpPr>
        <p:spPr>
          <a:xfrm>
            <a:off x="186900" y="3314900"/>
            <a:ext cx="4215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Justin Albrecht</a:t>
            </a:r>
            <a:endParaRPr sz="2000"/>
          </a:p>
          <a:p>
            <a:pPr indent="0" lvl="0" marL="0" rtl="0" algn="ctr">
              <a:spcBef>
                <a:spcPts val="0"/>
              </a:spcBef>
              <a:spcAft>
                <a:spcPts val="0"/>
              </a:spcAft>
              <a:buNone/>
            </a:pPr>
            <a:r>
              <a:rPr lang="en" sz="2000"/>
              <a:t>Brian Bock</a:t>
            </a:r>
            <a:endParaRPr sz="2000"/>
          </a:p>
          <a:p>
            <a:pPr indent="0" lvl="0" marL="0" rtl="0" algn="ctr">
              <a:spcBef>
                <a:spcPts val="0"/>
              </a:spcBef>
              <a:spcAft>
                <a:spcPts val="0"/>
              </a:spcAft>
              <a:buNone/>
            </a:pPr>
            <a:r>
              <a:rPr lang="en" sz="2000"/>
              <a:t>Prateek Bhargava</a:t>
            </a:r>
            <a:endParaRPr sz="2000"/>
          </a:p>
          <a:p>
            <a:pPr indent="0" lvl="0" marL="0" rtl="0" algn="ctr">
              <a:spcBef>
                <a:spcPts val="0"/>
              </a:spcBef>
              <a:spcAft>
                <a:spcPts val="0"/>
              </a:spcAft>
              <a:buNone/>
            </a:pPr>
            <a:r>
              <a:rPr lang="en" sz="2000"/>
              <a:t>Sayani Roy</a:t>
            </a:r>
            <a:endParaRPr sz="2000"/>
          </a:p>
          <a:p>
            <a:pPr indent="0" lvl="0" marL="0" rtl="0" algn="ctr">
              <a:spcBef>
                <a:spcPts val="0"/>
              </a:spcBef>
              <a:spcAft>
                <a:spcPts val="0"/>
              </a:spcAft>
              <a:buNone/>
            </a:pPr>
            <a:r>
              <a:t/>
            </a:r>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 name="Google Shape;64;p14"/>
          <p:cNvPicPr preferRelativeResize="0"/>
          <p:nvPr/>
        </p:nvPicPr>
        <p:blipFill>
          <a:blip r:embed="rId3">
            <a:alphaModFix/>
          </a:blip>
          <a:stretch>
            <a:fillRect/>
          </a:stretch>
        </p:blipFill>
        <p:spPr>
          <a:xfrm>
            <a:off x="4572000" y="351975"/>
            <a:ext cx="4358418" cy="4358418"/>
          </a:xfrm>
          <a:prstGeom prst="rect">
            <a:avLst/>
          </a:prstGeom>
          <a:noFill/>
          <a:ln>
            <a:noFill/>
          </a:ln>
        </p:spPr>
      </p:pic>
      <p:sp>
        <p:nvSpPr>
          <p:cNvPr id="65" name="Google Shape;65;p14"/>
          <p:cNvSpPr/>
          <p:nvPr/>
        </p:nvSpPr>
        <p:spPr>
          <a:xfrm>
            <a:off x="8223100" y="0"/>
            <a:ext cx="920700" cy="83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txBox="1"/>
          <p:nvPr>
            <p:ph type="title"/>
          </p:nvPr>
        </p:nvSpPr>
        <p:spPr>
          <a:xfrm>
            <a:off x="367375" y="197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Stability - Forces wrt h and l</a:t>
            </a:r>
            <a:endParaRPr/>
          </a:p>
        </p:txBody>
      </p:sp>
      <p:sp>
        <p:nvSpPr>
          <p:cNvPr id="302" name="Google Shape;30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32"/>
          <p:cNvSpPr txBox="1"/>
          <p:nvPr/>
        </p:nvSpPr>
        <p:spPr>
          <a:xfrm>
            <a:off x="1007225" y="45794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304" name="Google Shape;304;p32"/>
          <p:cNvSpPr txBox="1"/>
          <p:nvPr/>
        </p:nvSpPr>
        <p:spPr>
          <a:xfrm>
            <a:off x="5054175" y="45987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305" name="Google Shape;305;p32"/>
          <p:cNvPicPr preferRelativeResize="0"/>
          <p:nvPr/>
        </p:nvPicPr>
        <p:blipFill>
          <a:blip r:embed="rId3">
            <a:alphaModFix/>
          </a:blip>
          <a:stretch>
            <a:fillRect/>
          </a:stretch>
        </p:blipFill>
        <p:spPr>
          <a:xfrm>
            <a:off x="4624500" y="1191250"/>
            <a:ext cx="4278849" cy="3255050"/>
          </a:xfrm>
          <a:prstGeom prst="rect">
            <a:avLst/>
          </a:prstGeom>
          <a:noFill/>
          <a:ln>
            <a:noFill/>
          </a:ln>
        </p:spPr>
      </p:pic>
      <p:pic>
        <p:nvPicPr>
          <p:cNvPr id="306" name="Google Shape;306;p32"/>
          <p:cNvPicPr preferRelativeResize="0"/>
          <p:nvPr/>
        </p:nvPicPr>
        <p:blipFill>
          <a:blip r:embed="rId4">
            <a:alphaModFix/>
          </a:blip>
          <a:stretch>
            <a:fillRect/>
          </a:stretch>
        </p:blipFill>
        <p:spPr>
          <a:xfrm>
            <a:off x="219775" y="1181613"/>
            <a:ext cx="4278849" cy="32550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6" name="Google Shape;1936;p212"/>
          <p:cNvSpPr txBox="1"/>
          <p:nvPr>
            <p:ph type="title"/>
          </p:nvPr>
        </p:nvSpPr>
        <p:spPr>
          <a:xfrm>
            <a:off x="208100" y="15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Stability check (Mars)</a:t>
            </a:r>
            <a:endParaRPr/>
          </a:p>
        </p:txBody>
      </p:sp>
      <p:sp>
        <p:nvSpPr>
          <p:cNvPr id="1937" name="Google Shape;1937;p212"/>
          <p:cNvSpPr txBox="1"/>
          <p:nvPr/>
        </p:nvSpPr>
        <p:spPr>
          <a:xfrm>
            <a:off x="7001825" y="896250"/>
            <a:ext cx="2071500" cy="335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Design is still valid for Mars environment.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Uphill slope limit is more than 30 degrees.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Downhill slope is more than 10 degrees.</a:t>
            </a:r>
            <a:endParaRPr>
              <a:solidFill>
                <a:schemeClr val="dk1"/>
              </a:solidFill>
            </a:endParaRPr>
          </a:p>
          <a:p>
            <a:pPr indent="0" lvl="0" marL="0" rtl="0" algn="l">
              <a:spcBef>
                <a:spcPts val="0"/>
              </a:spcBef>
              <a:spcAft>
                <a:spcPts val="0"/>
              </a:spcAft>
              <a:buNone/>
            </a:pPr>
            <a:r>
              <a:t/>
            </a:r>
            <a:endParaRPr sz="800">
              <a:solidFill>
                <a:schemeClr val="dk1"/>
              </a:solidFill>
            </a:endParaRPr>
          </a:p>
        </p:txBody>
      </p:sp>
      <p:pic>
        <p:nvPicPr>
          <p:cNvPr id="1938" name="Google Shape;1938;p212"/>
          <p:cNvPicPr preferRelativeResize="0"/>
          <p:nvPr/>
        </p:nvPicPr>
        <p:blipFill>
          <a:blip r:embed="rId3">
            <a:alphaModFix/>
          </a:blip>
          <a:stretch>
            <a:fillRect/>
          </a:stretch>
        </p:blipFill>
        <p:spPr>
          <a:xfrm>
            <a:off x="152400" y="723900"/>
            <a:ext cx="7018901" cy="4160576"/>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213"/>
          <p:cNvSpPr txBox="1"/>
          <p:nvPr>
            <p:ph type="title"/>
          </p:nvPr>
        </p:nvSpPr>
        <p:spPr>
          <a:xfrm>
            <a:off x="171075" y="15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Turning Radius on Flat Terrain: Earth &amp; Mars</a:t>
            </a:r>
            <a:endParaRPr/>
          </a:p>
        </p:txBody>
      </p:sp>
      <p:sp>
        <p:nvSpPr>
          <p:cNvPr id="1944" name="Google Shape;1944;p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5" name="Google Shape;1945;p213"/>
          <p:cNvSpPr txBox="1"/>
          <p:nvPr/>
        </p:nvSpPr>
        <p:spPr>
          <a:xfrm>
            <a:off x="1279000" y="4595850"/>
            <a:ext cx="2212800" cy="1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EARTH</a:t>
            </a:r>
            <a:endParaRPr>
              <a:solidFill>
                <a:schemeClr val="dk1"/>
              </a:solidFill>
            </a:endParaRPr>
          </a:p>
        </p:txBody>
      </p:sp>
      <p:sp>
        <p:nvSpPr>
          <p:cNvPr id="1946" name="Google Shape;1946;p213"/>
          <p:cNvSpPr txBox="1"/>
          <p:nvPr/>
        </p:nvSpPr>
        <p:spPr>
          <a:xfrm>
            <a:off x="5731963" y="4646525"/>
            <a:ext cx="2212800" cy="1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MARS</a:t>
            </a:r>
            <a:endParaRPr>
              <a:solidFill>
                <a:schemeClr val="dk1"/>
              </a:solidFill>
            </a:endParaRPr>
          </a:p>
        </p:txBody>
      </p:sp>
      <p:pic>
        <p:nvPicPr>
          <p:cNvPr id="1947" name="Google Shape;1947;p213"/>
          <p:cNvPicPr preferRelativeResize="0"/>
          <p:nvPr/>
        </p:nvPicPr>
        <p:blipFill>
          <a:blip r:embed="rId3">
            <a:alphaModFix/>
          </a:blip>
          <a:stretch>
            <a:fillRect/>
          </a:stretch>
        </p:blipFill>
        <p:spPr>
          <a:xfrm>
            <a:off x="152400" y="881500"/>
            <a:ext cx="4462874" cy="3612626"/>
          </a:xfrm>
          <a:prstGeom prst="rect">
            <a:avLst/>
          </a:prstGeom>
          <a:noFill/>
          <a:ln>
            <a:noFill/>
          </a:ln>
        </p:spPr>
      </p:pic>
      <p:pic>
        <p:nvPicPr>
          <p:cNvPr id="1948" name="Google Shape;1948;p213"/>
          <p:cNvPicPr preferRelativeResize="0"/>
          <p:nvPr/>
        </p:nvPicPr>
        <p:blipFill>
          <a:blip r:embed="rId4">
            <a:alphaModFix/>
          </a:blip>
          <a:stretch>
            <a:fillRect/>
          </a:stretch>
        </p:blipFill>
        <p:spPr>
          <a:xfrm>
            <a:off x="4691475" y="881500"/>
            <a:ext cx="4335151" cy="3612626"/>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214"/>
          <p:cNvSpPr txBox="1"/>
          <p:nvPr>
            <p:ph type="title"/>
          </p:nvPr>
        </p:nvSpPr>
        <p:spPr>
          <a:xfrm>
            <a:off x="171075" y="15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Turning Radius on 20</a:t>
            </a:r>
            <a:r>
              <a:rPr baseline="30000" lang="en"/>
              <a:t>o</a:t>
            </a:r>
            <a:r>
              <a:rPr lang="en"/>
              <a:t> Slope: Earth &amp; Mars</a:t>
            </a:r>
            <a:endParaRPr/>
          </a:p>
        </p:txBody>
      </p:sp>
      <p:sp>
        <p:nvSpPr>
          <p:cNvPr id="1954" name="Google Shape;1954;p2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5" name="Google Shape;1955;p214"/>
          <p:cNvSpPr txBox="1"/>
          <p:nvPr/>
        </p:nvSpPr>
        <p:spPr>
          <a:xfrm>
            <a:off x="1279000" y="4595850"/>
            <a:ext cx="2212800" cy="1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EARTH</a:t>
            </a:r>
            <a:endParaRPr>
              <a:solidFill>
                <a:schemeClr val="dk1"/>
              </a:solidFill>
            </a:endParaRPr>
          </a:p>
        </p:txBody>
      </p:sp>
      <p:sp>
        <p:nvSpPr>
          <p:cNvPr id="1956" name="Google Shape;1956;p214"/>
          <p:cNvSpPr txBox="1"/>
          <p:nvPr/>
        </p:nvSpPr>
        <p:spPr>
          <a:xfrm>
            <a:off x="5731963" y="4646525"/>
            <a:ext cx="2212800" cy="1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MARS</a:t>
            </a:r>
            <a:endParaRPr>
              <a:solidFill>
                <a:schemeClr val="dk1"/>
              </a:solidFill>
            </a:endParaRPr>
          </a:p>
        </p:txBody>
      </p:sp>
      <p:pic>
        <p:nvPicPr>
          <p:cNvPr id="1957" name="Google Shape;1957;p214"/>
          <p:cNvPicPr preferRelativeResize="0"/>
          <p:nvPr/>
        </p:nvPicPr>
        <p:blipFill>
          <a:blip r:embed="rId3">
            <a:alphaModFix/>
          </a:blip>
          <a:stretch>
            <a:fillRect/>
          </a:stretch>
        </p:blipFill>
        <p:spPr>
          <a:xfrm>
            <a:off x="152400" y="881500"/>
            <a:ext cx="4370261" cy="3639050"/>
          </a:xfrm>
          <a:prstGeom prst="rect">
            <a:avLst/>
          </a:prstGeom>
          <a:noFill/>
          <a:ln>
            <a:noFill/>
          </a:ln>
        </p:spPr>
      </p:pic>
      <p:pic>
        <p:nvPicPr>
          <p:cNvPr id="1958" name="Google Shape;1958;p214"/>
          <p:cNvPicPr preferRelativeResize="0"/>
          <p:nvPr/>
        </p:nvPicPr>
        <p:blipFill>
          <a:blip r:embed="rId4">
            <a:alphaModFix/>
          </a:blip>
          <a:stretch>
            <a:fillRect/>
          </a:stretch>
        </p:blipFill>
        <p:spPr>
          <a:xfrm>
            <a:off x="4656374" y="881500"/>
            <a:ext cx="4338527" cy="361262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Mass Summary</a:t>
            </a:r>
            <a:endParaRPr/>
          </a:p>
        </p:txBody>
      </p:sp>
      <p:sp>
        <p:nvSpPr>
          <p:cNvPr id="1964" name="Google Shape;1964;p2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216"/>
          <p:cNvSpPr txBox="1"/>
          <p:nvPr>
            <p:ph type="title"/>
          </p:nvPr>
        </p:nvSpPr>
        <p:spPr>
          <a:xfrm>
            <a:off x="311700" y="306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 Overview</a:t>
            </a:r>
            <a:endParaRPr/>
          </a:p>
        </p:txBody>
      </p:sp>
      <p:sp>
        <p:nvSpPr>
          <p:cNvPr id="1970" name="Google Shape;1970;p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71" name="Google Shape;1971;p216"/>
          <p:cNvPicPr preferRelativeResize="0"/>
          <p:nvPr/>
        </p:nvPicPr>
        <p:blipFill>
          <a:blip r:embed="rId3">
            <a:alphaModFix/>
          </a:blip>
          <a:stretch>
            <a:fillRect/>
          </a:stretch>
        </p:blipFill>
        <p:spPr>
          <a:xfrm>
            <a:off x="1235100" y="794575"/>
            <a:ext cx="6744225" cy="417017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217"/>
          <p:cNvSpPr txBox="1"/>
          <p:nvPr>
            <p:ph type="title"/>
          </p:nvPr>
        </p:nvSpPr>
        <p:spPr>
          <a:xfrm>
            <a:off x="311700" y="255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 Overview</a:t>
            </a:r>
            <a:endParaRPr/>
          </a:p>
        </p:txBody>
      </p:sp>
      <p:sp>
        <p:nvSpPr>
          <p:cNvPr id="1977" name="Google Shape;1977;p2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78" name="Google Shape;1978;p217"/>
          <p:cNvPicPr preferRelativeResize="0"/>
          <p:nvPr/>
        </p:nvPicPr>
        <p:blipFill>
          <a:blip r:embed="rId3">
            <a:alphaModFix/>
          </a:blip>
          <a:stretch>
            <a:fillRect/>
          </a:stretch>
        </p:blipFill>
        <p:spPr>
          <a:xfrm>
            <a:off x="1974538" y="790800"/>
            <a:ext cx="5194921" cy="40106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 Location - Unextended</a:t>
            </a:r>
            <a:endParaRPr/>
          </a:p>
        </p:txBody>
      </p:sp>
      <p:sp>
        <p:nvSpPr>
          <p:cNvPr id="1984" name="Google Shape;1984;p2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5" name="Google Shape;1985;p218"/>
          <p:cNvPicPr preferRelativeResize="0"/>
          <p:nvPr/>
        </p:nvPicPr>
        <p:blipFill rotWithShape="1">
          <a:blip r:embed="rId3">
            <a:alphaModFix/>
          </a:blip>
          <a:srcRect b="2861" l="0" r="0" t="5705"/>
          <a:stretch/>
        </p:blipFill>
        <p:spPr>
          <a:xfrm>
            <a:off x="213825" y="1096100"/>
            <a:ext cx="4032026" cy="3664750"/>
          </a:xfrm>
          <a:prstGeom prst="rect">
            <a:avLst/>
          </a:prstGeom>
          <a:noFill/>
          <a:ln>
            <a:noFill/>
          </a:ln>
        </p:spPr>
      </p:pic>
      <p:pic>
        <p:nvPicPr>
          <p:cNvPr id="1986" name="Google Shape;1986;p218"/>
          <p:cNvPicPr preferRelativeResize="0"/>
          <p:nvPr/>
        </p:nvPicPr>
        <p:blipFill>
          <a:blip r:embed="rId4">
            <a:alphaModFix/>
          </a:blip>
          <a:stretch>
            <a:fillRect/>
          </a:stretch>
        </p:blipFill>
        <p:spPr>
          <a:xfrm>
            <a:off x="4327025" y="1096100"/>
            <a:ext cx="4505275" cy="3664752"/>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2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 Location - Extended</a:t>
            </a:r>
            <a:endParaRPr/>
          </a:p>
        </p:txBody>
      </p:sp>
      <p:sp>
        <p:nvSpPr>
          <p:cNvPr id="1992" name="Google Shape;1992;p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993" name="Google Shape;1993;p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4" name="Google Shape;1994;p219"/>
          <p:cNvPicPr preferRelativeResize="0"/>
          <p:nvPr/>
        </p:nvPicPr>
        <p:blipFill rotWithShape="1">
          <a:blip r:embed="rId3">
            <a:alphaModFix/>
          </a:blip>
          <a:srcRect b="2353" l="0" r="3334" t="2353"/>
          <a:stretch/>
        </p:blipFill>
        <p:spPr>
          <a:xfrm>
            <a:off x="99725" y="1152475"/>
            <a:ext cx="5207624" cy="3550500"/>
          </a:xfrm>
          <a:prstGeom prst="rect">
            <a:avLst/>
          </a:prstGeom>
          <a:noFill/>
          <a:ln>
            <a:noFill/>
          </a:ln>
        </p:spPr>
      </p:pic>
      <p:pic>
        <p:nvPicPr>
          <p:cNvPr id="1995" name="Google Shape;1995;p219"/>
          <p:cNvPicPr preferRelativeResize="0"/>
          <p:nvPr/>
        </p:nvPicPr>
        <p:blipFill>
          <a:blip r:embed="rId4">
            <a:alphaModFix/>
          </a:blip>
          <a:stretch>
            <a:fillRect/>
          </a:stretch>
        </p:blipFill>
        <p:spPr>
          <a:xfrm>
            <a:off x="5394300" y="1152475"/>
            <a:ext cx="3671350" cy="35505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 System</a:t>
            </a:r>
            <a:endParaRPr/>
          </a:p>
        </p:txBody>
      </p:sp>
      <p:sp>
        <p:nvSpPr>
          <p:cNvPr id="2001" name="Google Shape;2001;p220"/>
          <p:cNvSpPr txBox="1"/>
          <p:nvPr>
            <p:ph idx="1" type="body"/>
          </p:nvPr>
        </p:nvSpPr>
        <p:spPr>
          <a:xfrm>
            <a:off x="311700" y="115247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Upper wishbone</a:t>
            </a:r>
            <a:endParaRPr/>
          </a:p>
        </p:txBody>
      </p:sp>
      <p:sp>
        <p:nvSpPr>
          <p:cNvPr id="2002" name="Google Shape;2002;p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03" name="Google Shape;2003;p220"/>
          <p:cNvPicPr preferRelativeResize="0"/>
          <p:nvPr/>
        </p:nvPicPr>
        <p:blipFill rotWithShape="1">
          <a:blip r:embed="rId3">
            <a:alphaModFix/>
          </a:blip>
          <a:srcRect b="0" l="28048" r="24427" t="0"/>
          <a:stretch/>
        </p:blipFill>
        <p:spPr>
          <a:xfrm>
            <a:off x="2399188" y="648425"/>
            <a:ext cx="4345627" cy="4238625"/>
          </a:xfrm>
          <a:prstGeom prst="rect">
            <a:avLst/>
          </a:prstGeom>
          <a:noFill/>
          <a:ln>
            <a:noFill/>
          </a:ln>
        </p:spPr>
      </p:pic>
      <p:cxnSp>
        <p:nvCxnSpPr>
          <p:cNvPr id="2004" name="Google Shape;2004;p220"/>
          <p:cNvCxnSpPr/>
          <p:nvPr/>
        </p:nvCxnSpPr>
        <p:spPr>
          <a:xfrm>
            <a:off x="2115825" y="1531650"/>
            <a:ext cx="2236800" cy="1161300"/>
          </a:xfrm>
          <a:prstGeom prst="straightConnector1">
            <a:avLst/>
          </a:prstGeom>
          <a:noFill/>
          <a:ln cap="flat" cmpd="sng" w="28575">
            <a:solidFill>
              <a:srgbClr val="FF9900"/>
            </a:solidFill>
            <a:prstDash val="solid"/>
            <a:round/>
            <a:headEnd len="med" w="med" type="none"/>
            <a:tailEnd len="med" w="med" type="triangle"/>
          </a:ln>
        </p:spPr>
      </p:cxnSp>
      <p:sp>
        <p:nvSpPr>
          <p:cNvPr id="2005" name="Google Shape;2005;p220"/>
          <p:cNvSpPr txBox="1"/>
          <p:nvPr>
            <p:ph idx="1" type="body"/>
          </p:nvPr>
        </p:nvSpPr>
        <p:spPr>
          <a:xfrm>
            <a:off x="311700" y="43797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Lower wishbone</a:t>
            </a:r>
            <a:endParaRPr/>
          </a:p>
        </p:txBody>
      </p:sp>
      <p:cxnSp>
        <p:nvCxnSpPr>
          <p:cNvPr id="2006" name="Google Shape;2006;p220"/>
          <p:cNvCxnSpPr/>
          <p:nvPr/>
        </p:nvCxnSpPr>
        <p:spPr>
          <a:xfrm flipH="1" rot="10800000">
            <a:off x="2144300" y="3754275"/>
            <a:ext cx="1709700" cy="876300"/>
          </a:xfrm>
          <a:prstGeom prst="straightConnector1">
            <a:avLst/>
          </a:prstGeom>
          <a:noFill/>
          <a:ln cap="flat" cmpd="sng" w="28575">
            <a:solidFill>
              <a:srgbClr val="FF9900"/>
            </a:solidFill>
            <a:prstDash val="solid"/>
            <a:round/>
            <a:headEnd len="med" w="med" type="none"/>
            <a:tailEnd len="med" w="med" type="triangle"/>
          </a:ln>
        </p:spPr>
      </p:cxnSp>
      <p:sp>
        <p:nvSpPr>
          <p:cNvPr id="2007" name="Google Shape;2007;p220"/>
          <p:cNvSpPr txBox="1"/>
          <p:nvPr>
            <p:ph idx="1" type="body"/>
          </p:nvPr>
        </p:nvSpPr>
        <p:spPr>
          <a:xfrm>
            <a:off x="311700" y="179452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 mount</a:t>
            </a:r>
            <a:endParaRPr/>
          </a:p>
        </p:txBody>
      </p:sp>
      <p:cxnSp>
        <p:nvCxnSpPr>
          <p:cNvPr id="2008" name="Google Shape;2008;p220"/>
          <p:cNvCxnSpPr/>
          <p:nvPr/>
        </p:nvCxnSpPr>
        <p:spPr>
          <a:xfrm>
            <a:off x="1845100" y="2101575"/>
            <a:ext cx="1311000" cy="733800"/>
          </a:xfrm>
          <a:prstGeom prst="straightConnector1">
            <a:avLst/>
          </a:prstGeom>
          <a:noFill/>
          <a:ln cap="flat" cmpd="sng" w="28575">
            <a:solidFill>
              <a:srgbClr val="00FF00"/>
            </a:solidFill>
            <a:prstDash val="solid"/>
            <a:round/>
            <a:headEnd len="med" w="med" type="none"/>
            <a:tailEnd len="med" w="med" type="triangle"/>
          </a:ln>
        </p:spPr>
      </p:cxnSp>
      <p:sp>
        <p:nvSpPr>
          <p:cNvPr id="2009" name="Google Shape;2009;p220"/>
          <p:cNvSpPr txBox="1"/>
          <p:nvPr>
            <p:ph idx="1" type="body"/>
          </p:nvPr>
        </p:nvSpPr>
        <p:spPr>
          <a:xfrm>
            <a:off x="1549650" y="3582700"/>
            <a:ext cx="9153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a:t>
            </a:r>
            <a:endParaRPr/>
          </a:p>
        </p:txBody>
      </p:sp>
      <p:cxnSp>
        <p:nvCxnSpPr>
          <p:cNvPr id="2010" name="Google Shape;2010;p220"/>
          <p:cNvCxnSpPr/>
          <p:nvPr/>
        </p:nvCxnSpPr>
        <p:spPr>
          <a:xfrm flipH="1" rot="10800000">
            <a:off x="2415025" y="3376675"/>
            <a:ext cx="1339200" cy="484500"/>
          </a:xfrm>
          <a:prstGeom prst="straightConnector1">
            <a:avLst/>
          </a:prstGeom>
          <a:noFill/>
          <a:ln cap="flat" cmpd="sng" w="28575">
            <a:solidFill>
              <a:srgbClr val="FFFFFF"/>
            </a:solidFill>
            <a:prstDash val="solid"/>
            <a:round/>
            <a:headEnd len="med" w="med" type="none"/>
            <a:tailEnd len="med" w="med" type="triangle"/>
          </a:ln>
        </p:spPr>
      </p:cxnSp>
      <p:sp>
        <p:nvSpPr>
          <p:cNvPr id="2011" name="Google Shape;2011;p220"/>
          <p:cNvSpPr txBox="1"/>
          <p:nvPr>
            <p:ph idx="1" type="body"/>
          </p:nvPr>
        </p:nvSpPr>
        <p:spPr>
          <a:xfrm>
            <a:off x="6106275" y="5732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Mudguard</a:t>
            </a:r>
            <a:endParaRPr/>
          </a:p>
        </p:txBody>
      </p:sp>
      <p:cxnSp>
        <p:nvCxnSpPr>
          <p:cNvPr id="2012" name="Google Shape;2012;p220"/>
          <p:cNvCxnSpPr/>
          <p:nvPr/>
        </p:nvCxnSpPr>
        <p:spPr>
          <a:xfrm flipH="1">
            <a:off x="5485450" y="911850"/>
            <a:ext cx="1040100" cy="655500"/>
          </a:xfrm>
          <a:prstGeom prst="straightConnector1">
            <a:avLst/>
          </a:prstGeom>
          <a:noFill/>
          <a:ln cap="flat" cmpd="sng" w="28575">
            <a:solidFill>
              <a:srgbClr val="FFFFFF"/>
            </a:solidFill>
            <a:prstDash val="solid"/>
            <a:round/>
            <a:headEnd len="med" w="med" type="none"/>
            <a:tailEnd len="med" w="med" type="triangle"/>
          </a:ln>
        </p:spPr>
      </p:cxnSp>
      <p:sp>
        <p:nvSpPr>
          <p:cNvPr id="2013" name="Google Shape;2013;p220"/>
          <p:cNvSpPr txBox="1"/>
          <p:nvPr>
            <p:ph idx="1" type="body"/>
          </p:nvPr>
        </p:nvSpPr>
        <p:spPr>
          <a:xfrm>
            <a:off x="6924900" y="1594275"/>
            <a:ext cx="8688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a:t>
            </a:r>
            <a:endParaRPr/>
          </a:p>
        </p:txBody>
      </p:sp>
      <p:cxnSp>
        <p:nvCxnSpPr>
          <p:cNvPr id="2014" name="Google Shape;2014;p220"/>
          <p:cNvCxnSpPr/>
          <p:nvPr/>
        </p:nvCxnSpPr>
        <p:spPr>
          <a:xfrm flipH="1">
            <a:off x="6229150" y="1990375"/>
            <a:ext cx="1040100" cy="655500"/>
          </a:xfrm>
          <a:prstGeom prst="straightConnector1">
            <a:avLst/>
          </a:prstGeom>
          <a:noFill/>
          <a:ln cap="flat" cmpd="sng" w="28575">
            <a:solidFill>
              <a:srgbClr val="0000FF"/>
            </a:solidFill>
            <a:prstDash val="solid"/>
            <a:round/>
            <a:headEnd len="med" w="med" type="none"/>
            <a:tailEnd len="med" w="med" type="triangle"/>
          </a:ln>
        </p:spPr>
      </p:cxnSp>
      <p:sp>
        <p:nvSpPr>
          <p:cNvPr id="2015" name="Google Shape;2015;p220"/>
          <p:cNvSpPr txBox="1"/>
          <p:nvPr>
            <p:ph idx="1" type="body"/>
          </p:nvPr>
        </p:nvSpPr>
        <p:spPr>
          <a:xfrm>
            <a:off x="6924900" y="2744025"/>
            <a:ext cx="20655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 hub mount</a:t>
            </a:r>
            <a:endParaRPr/>
          </a:p>
        </p:txBody>
      </p:sp>
      <p:cxnSp>
        <p:nvCxnSpPr>
          <p:cNvPr id="2016" name="Google Shape;2016;p220"/>
          <p:cNvCxnSpPr>
            <a:stCxn id="2015" idx="1"/>
          </p:cNvCxnSpPr>
          <p:nvPr/>
        </p:nvCxnSpPr>
        <p:spPr>
          <a:xfrm flipH="1">
            <a:off x="4758900" y="2997675"/>
            <a:ext cx="2166000" cy="65400"/>
          </a:xfrm>
          <a:prstGeom prst="straightConnector1">
            <a:avLst/>
          </a:prstGeom>
          <a:noFill/>
          <a:ln cap="flat" cmpd="sng" w="28575">
            <a:solidFill>
              <a:srgbClr val="FF00FF"/>
            </a:solidFill>
            <a:prstDash val="solid"/>
            <a:round/>
            <a:headEnd len="med" w="med" type="none"/>
            <a:tailEnd len="med" w="med" type="triangle"/>
          </a:ln>
        </p:spPr>
      </p:cxnSp>
      <p:sp>
        <p:nvSpPr>
          <p:cNvPr id="2017" name="Google Shape;2017;p220"/>
          <p:cNvSpPr txBox="1"/>
          <p:nvPr>
            <p:ph idx="1" type="body"/>
          </p:nvPr>
        </p:nvSpPr>
        <p:spPr>
          <a:xfrm>
            <a:off x="7354500" y="3993500"/>
            <a:ext cx="16359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Driving Motor</a:t>
            </a:r>
            <a:endParaRPr/>
          </a:p>
        </p:txBody>
      </p:sp>
      <p:cxnSp>
        <p:nvCxnSpPr>
          <p:cNvPr id="2018" name="Google Shape;2018;p220"/>
          <p:cNvCxnSpPr>
            <a:stCxn id="2017" idx="1"/>
          </p:cNvCxnSpPr>
          <p:nvPr/>
        </p:nvCxnSpPr>
        <p:spPr>
          <a:xfrm rot="10800000">
            <a:off x="4609200" y="3177350"/>
            <a:ext cx="2745300" cy="1069800"/>
          </a:xfrm>
          <a:prstGeom prst="straightConnector1">
            <a:avLst/>
          </a:prstGeom>
          <a:noFill/>
          <a:ln cap="flat" cmpd="sng" w="28575">
            <a:solidFill>
              <a:srgbClr val="FF0000"/>
            </a:solidFill>
            <a:prstDash val="solid"/>
            <a:round/>
            <a:headEnd len="med" w="med" type="none"/>
            <a:tailEnd len="med" w="med" type="triangle"/>
          </a:ln>
        </p:spPr>
      </p:cxnSp>
      <p:sp>
        <p:nvSpPr>
          <p:cNvPr id="2019" name="Google Shape;2019;p220"/>
          <p:cNvSpPr txBox="1"/>
          <p:nvPr>
            <p:ph idx="1" type="body"/>
          </p:nvPr>
        </p:nvSpPr>
        <p:spPr>
          <a:xfrm>
            <a:off x="347300" y="2853163"/>
            <a:ext cx="16359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Steering motor (not shown)</a:t>
            </a:r>
            <a:endParaRPr sz="1600"/>
          </a:p>
        </p:txBody>
      </p:sp>
      <p:cxnSp>
        <p:nvCxnSpPr>
          <p:cNvPr id="2020" name="Google Shape;2020;p220"/>
          <p:cNvCxnSpPr/>
          <p:nvPr/>
        </p:nvCxnSpPr>
        <p:spPr>
          <a:xfrm flipH="1" rot="10800000">
            <a:off x="1610025" y="3227075"/>
            <a:ext cx="1460400" cy="35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pic>
        <p:nvPicPr>
          <p:cNvPr id="2025" name="Google Shape;2025;p221"/>
          <p:cNvPicPr preferRelativeResize="0"/>
          <p:nvPr/>
        </p:nvPicPr>
        <p:blipFill rotWithShape="1">
          <a:blip r:embed="rId3">
            <a:alphaModFix/>
          </a:blip>
          <a:srcRect b="0" l="34104" r="33485" t="0"/>
          <a:stretch/>
        </p:blipFill>
        <p:spPr>
          <a:xfrm>
            <a:off x="1113576" y="617150"/>
            <a:ext cx="2963573" cy="4238625"/>
          </a:xfrm>
          <a:prstGeom prst="rect">
            <a:avLst/>
          </a:prstGeom>
          <a:noFill/>
          <a:ln>
            <a:noFill/>
          </a:ln>
        </p:spPr>
      </p:pic>
      <p:sp>
        <p:nvSpPr>
          <p:cNvPr id="2026" name="Google Shape;2026;p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Seat</a:t>
            </a:r>
            <a:endParaRPr/>
          </a:p>
        </p:txBody>
      </p:sp>
      <p:grpSp>
        <p:nvGrpSpPr>
          <p:cNvPr id="2027" name="Google Shape;2027;p221"/>
          <p:cNvGrpSpPr/>
          <p:nvPr/>
        </p:nvGrpSpPr>
        <p:grpSpPr>
          <a:xfrm>
            <a:off x="5820984" y="187025"/>
            <a:ext cx="3031637" cy="4668740"/>
            <a:chOff x="4270659" y="338175"/>
            <a:chExt cx="3031637" cy="4668740"/>
          </a:xfrm>
        </p:grpSpPr>
        <p:pic>
          <p:nvPicPr>
            <p:cNvPr id="2028" name="Google Shape;2028;p221"/>
            <p:cNvPicPr preferRelativeResize="0"/>
            <p:nvPr/>
          </p:nvPicPr>
          <p:blipFill rotWithShape="1">
            <a:blip r:embed="rId4">
              <a:alphaModFix amt="31000"/>
            </a:blip>
            <a:srcRect b="0" l="35108" r="33125" t="0"/>
            <a:stretch/>
          </p:blipFill>
          <p:spPr>
            <a:xfrm>
              <a:off x="4270659" y="338175"/>
              <a:ext cx="3031637" cy="4396645"/>
            </a:xfrm>
            <a:prstGeom prst="rect">
              <a:avLst/>
            </a:prstGeom>
            <a:noFill/>
            <a:ln>
              <a:noFill/>
            </a:ln>
            <a:effectLst>
              <a:outerShdw blurRad="57150" rotWithShape="0" algn="bl" dir="5400000" dist="19050">
                <a:srgbClr val="000000">
                  <a:alpha val="50000"/>
                </a:srgbClr>
              </a:outerShdw>
            </a:effectLst>
          </p:spPr>
        </p:pic>
        <p:pic>
          <p:nvPicPr>
            <p:cNvPr id="2029" name="Google Shape;2029;p221"/>
            <p:cNvPicPr preferRelativeResize="0"/>
            <p:nvPr/>
          </p:nvPicPr>
          <p:blipFill rotWithShape="1">
            <a:blip r:embed="rId5">
              <a:alphaModFix/>
            </a:blip>
            <a:srcRect b="0" l="34008" r="29518" t="0"/>
            <a:stretch/>
          </p:blipFill>
          <p:spPr>
            <a:xfrm>
              <a:off x="4339895" y="1308184"/>
              <a:ext cx="2928326" cy="3698731"/>
            </a:xfrm>
            <a:prstGeom prst="rect">
              <a:avLst/>
            </a:prstGeom>
            <a:noFill/>
            <a:ln>
              <a:noFill/>
            </a:ln>
          </p:spPr>
        </p:pic>
      </p:grpSp>
      <p:sp>
        <p:nvSpPr>
          <p:cNvPr id="2030" name="Google Shape;2030;p2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1" name="Google Shape;2031;p221"/>
          <p:cNvSpPr txBox="1"/>
          <p:nvPr>
            <p:ph idx="1" type="body"/>
          </p:nvPr>
        </p:nvSpPr>
        <p:spPr>
          <a:xfrm>
            <a:off x="3764125" y="3495625"/>
            <a:ext cx="6714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Seat</a:t>
            </a:r>
            <a:endParaRPr/>
          </a:p>
        </p:txBody>
      </p:sp>
      <p:cxnSp>
        <p:nvCxnSpPr>
          <p:cNvPr id="2032" name="Google Shape;2032;p221"/>
          <p:cNvCxnSpPr/>
          <p:nvPr/>
        </p:nvCxnSpPr>
        <p:spPr>
          <a:xfrm>
            <a:off x="4399900" y="3809775"/>
            <a:ext cx="1709700" cy="470100"/>
          </a:xfrm>
          <a:prstGeom prst="straightConnector1">
            <a:avLst/>
          </a:prstGeom>
          <a:noFill/>
          <a:ln cap="flat" cmpd="sng" w="28575">
            <a:solidFill>
              <a:srgbClr val="FF0000"/>
            </a:solidFill>
            <a:prstDash val="solid"/>
            <a:round/>
            <a:headEnd len="med" w="med" type="none"/>
            <a:tailEnd len="med" w="med" type="triangle"/>
          </a:ln>
        </p:spPr>
      </p:cxnSp>
      <p:sp>
        <p:nvSpPr>
          <p:cNvPr id="2033" name="Google Shape;2033;p221"/>
          <p:cNvSpPr txBox="1"/>
          <p:nvPr>
            <p:ph idx="1" type="body"/>
          </p:nvPr>
        </p:nvSpPr>
        <p:spPr>
          <a:xfrm>
            <a:off x="5156075" y="1282850"/>
            <a:ext cx="11103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Restraint</a:t>
            </a:r>
            <a:endParaRPr/>
          </a:p>
        </p:txBody>
      </p:sp>
      <p:cxnSp>
        <p:nvCxnSpPr>
          <p:cNvPr id="2034" name="Google Shape;2034;p221"/>
          <p:cNvCxnSpPr/>
          <p:nvPr/>
        </p:nvCxnSpPr>
        <p:spPr>
          <a:xfrm>
            <a:off x="6059800" y="1701075"/>
            <a:ext cx="498900" cy="470100"/>
          </a:xfrm>
          <a:prstGeom prst="straightConnector1">
            <a:avLst/>
          </a:prstGeom>
          <a:noFill/>
          <a:ln cap="flat" cmpd="sng" w="28575">
            <a:solidFill>
              <a:srgbClr val="FF0000"/>
            </a:solidFill>
            <a:prstDash val="solid"/>
            <a:round/>
            <a:headEnd len="med" w="med" type="none"/>
            <a:tailEnd len="med" w="med" type="triangle"/>
          </a:ln>
        </p:spPr>
      </p:cxnSp>
      <p:cxnSp>
        <p:nvCxnSpPr>
          <p:cNvPr id="2035" name="Google Shape;2035;p221"/>
          <p:cNvCxnSpPr/>
          <p:nvPr/>
        </p:nvCxnSpPr>
        <p:spPr>
          <a:xfrm flipH="1" rot="10800000">
            <a:off x="6230775" y="881750"/>
            <a:ext cx="669900" cy="513000"/>
          </a:xfrm>
          <a:prstGeom prst="straightConnector1">
            <a:avLst/>
          </a:prstGeom>
          <a:noFill/>
          <a:ln cap="flat" cmpd="sng" w="28575">
            <a:solidFill>
              <a:srgbClr val="FF0000"/>
            </a:solidFill>
            <a:prstDash val="solid"/>
            <a:round/>
            <a:headEnd len="med" w="med" type="none"/>
            <a:tailEnd len="med" w="med" type="triangle"/>
          </a:ln>
        </p:spPr>
      </p:cxnSp>
      <p:sp>
        <p:nvSpPr>
          <p:cNvPr id="2036" name="Google Shape;2036;p221"/>
          <p:cNvSpPr txBox="1"/>
          <p:nvPr>
            <p:ph idx="1" type="body"/>
          </p:nvPr>
        </p:nvSpPr>
        <p:spPr>
          <a:xfrm>
            <a:off x="4699600" y="2033650"/>
            <a:ext cx="11103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Restraint Handles</a:t>
            </a:r>
            <a:endParaRPr/>
          </a:p>
        </p:txBody>
      </p:sp>
      <p:cxnSp>
        <p:nvCxnSpPr>
          <p:cNvPr id="2037" name="Google Shape;2037;p221"/>
          <p:cNvCxnSpPr/>
          <p:nvPr/>
        </p:nvCxnSpPr>
        <p:spPr>
          <a:xfrm>
            <a:off x="5731875" y="2420600"/>
            <a:ext cx="498900" cy="470100"/>
          </a:xfrm>
          <a:prstGeom prst="straightConnector1">
            <a:avLst/>
          </a:prstGeom>
          <a:noFill/>
          <a:ln cap="flat" cmpd="sng" w="28575">
            <a:solidFill>
              <a:srgbClr val="FF0000"/>
            </a:solidFill>
            <a:prstDash val="solid"/>
            <a:round/>
            <a:headEnd len="med" w="med" type="none"/>
            <a:tailEnd len="med" w="med" type="triangle"/>
          </a:ln>
        </p:spPr>
      </p:cxnSp>
      <p:sp>
        <p:nvSpPr>
          <p:cNvPr id="2038" name="Google Shape;2038;p221"/>
          <p:cNvSpPr txBox="1"/>
          <p:nvPr>
            <p:ph idx="1" type="body"/>
          </p:nvPr>
        </p:nvSpPr>
        <p:spPr>
          <a:xfrm>
            <a:off x="119425" y="3302475"/>
            <a:ext cx="6714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Footrest</a:t>
            </a:r>
            <a:endParaRPr/>
          </a:p>
        </p:txBody>
      </p:sp>
      <p:cxnSp>
        <p:nvCxnSpPr>
          <p:cNvPr id="2039" name="Google Shape;2039;p221"/>
          <p:cNvCxnSpPr/>
          <p:nvPr/>
        </p:nvCxnSpPr>
        <p:spPr>
          <a:xfrm>
            <a:off x="762275" y="3832700"/>
            <a:ext cx="705300" cy="605400"/>
          </a:xfrm>
          <a:prstGeom prst="straightConnector1">
            <a:avLst/>
          </a:prstGeom>
          <a:noFill/>
          <a:ln cap="flat" cmpd="sng" w="28575">
            <a:solidFill>
              <a:srgbClr val="FF0000"/>
            </a:solidFill>
            <a:prstDash val="solid"/>
            <a:round/>
            <a:headEnd len="med" w="med" type="none"/>
            <a:tailEnd len="med" w="med" type="triangle"/>
          </a:ln>
        </p:spPr>
      </p:cxnSp>
      <p:sp>
        <p:nvSpPr>
          <p:cNvPr id="2040" name="Google Shape;2040;p221"/>
          <p:cNvSpPr txBox="1"/>
          <p:nvPr>
            <p:ph idx="1" type="body"/>
          </p:nvPr>
        </p:nvSpPr>
        <p:spPr>
          <a:xfrm>
            <a:off x="311700" y="1282850"/>
            <a:ext cx="1060500" cy="84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t>Honeycomb pattern for weight reduction</a:t>
            </a:r>
            <a:endParaRPr sz="1100"/>
          </a:p>
        </p:txBody>
      </p:sp>
      <p:cxnSp>
        <p:nvCxnSpPr>
          <p:cNvPr id="2041" name="Google Shape;2041;p221"/>
          <p:cNvCxnSpPr/>
          <p:nvPr/>
        </p:nvCxnSpPr>
        <p:spPr>
          <a:xfrm>
            <a:off x="1164025" y="2033650"/>
            <a:ext cx="1379100" cy="8799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title"/>
          </p:nvPr>
        </p:nvSpPr>
        <p:spPr>
          <a:xfrm>
            <a:off x="311700" y="136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Stability - Forces wrt h and a</a:t>
            </a:r>
            <a:endParaRPr/>
          </a:p>
        </p:txBody>
      </p:sp>
      <p:sp>
        <p:nvSpPr>
          <p:cNvPr id="312" name="Google Shape;31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33"/>
          <p:cNvSpPr txBox="1"/>
          <p:nvPr/>
        </p:nvSpPr>
        <p:spPr>
          <a:xfrm>
            <a:off x="1007225" y="44270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314" name="Google Shape;314;p33"/>
          <p:cNvSpPr txBox="1"/>
          <p:nvPr/>
        </p:nvSpPr>
        <p:spPr>
          <a:xfrm>
            <a:off x="5054175" y="44463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315" name="Google Shape;315;p33"/>
          <p:cNvPicPr preferRelativeResize="0"/>
          <p:nvPr/>
        </p:nvPicPr>
        <p:blipFill>
          <a:blip r:embed="rId3">
            <a:alphaModFix/>
          </a:blip>
          <a:stretch>
            <a:fillRect/>
          </a:stretch>
        </p:blipFill>
        <p:spPr>
          <a:xfrm>
            <a:off x="219800" y="1098538"/>
            <a:ext cx="4277591" cy="3208200"/>
          </a:xfrm>
          <a:prstGeom prst="rect">
            <a:avLst/>
          </a:prstGeom>
          <a:noFill/>
          <a:ln>
            <a:noFill/>
          </a:ln>
        </p:spPr>
      </p:pic>
      <p:pic>
        <p:nvPicPr>
          <p:cNvPr id="316" name="Google Shape;316;p33"/>
          <p:cNvPicPr preferRelativeResize="0"/>
          <p:nvPr/>
        </p:nvPicPr>
        <p:blipFill>
          <a:blip r:embed="rId4">
            <a:alphaModFix/>
          </a:blip>
          <a:stretch>
            <a:fillRect/>
          </a:stretch>
        </p:blipFill>
        <p:spPr>
          <a:xfrm>
            <a:off x="4649800" y="1085700"/>
            <a:ext cx="4217700" cy="32082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2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Seat Restraint</a:t>
            </a:r>
            <a:endParaRPr/>
          </a:p>
        </p:txBody>
      </p:sp>
      <p:sp>
        <p:nvSpPr>
          <p:cNvPr id="2047" name="Google Shape;2047;p2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48" name="Google Shape;2048;p222"/>
          <p:cNvPicPr preferRelativeResize="0"/>
          <p:nvPr/>
        </p:nvPicPr>
        <p:blipFill rotWithShape="1">
          <a:blip r:embed="rId3">
            <a:alphaModFix/>
          </a:blip>
          <a:srcRect b="0" l="0" r="22378" t="0"/>
          <a:stretch/>
        </p:blipFill>
        <p:spPr>
          <a:xfrm>
            <a:off x="-2293575" y="904750"/>
            <a:ext cx="7020701" cy="4192574"/>
          </a:xfrm>
          <a:prstGeom prst="rect">
            <a:avLst/>
          </a:prstGeom>
          <a:noFill/>
          <a:ln>
            <a:noFill/>
          </a:ln>
        </p:spPr>
      </p:pic>
      <p:pic>
        <p:nvPicPr>
          <p:cNvPr id="2049" name="Google Shape;2049;p222"/>
          <p:cNvPicPr preferRelativeResize="0"/>
          <p:nvPr/>
        </p:nvPicPr>
        <p:blipFill rotWithShape="1">
          <a:blip r:embed="rId4">
            <a:alphaModFix/>
          </a:blip>
          <a:srcRect b="0" l="20861" r="0" t="0"/>
          <a:stretch/>
        </p:blipFill>
        <p:spPr>
          <a:xfrm>
            <a:off x="4010750" y="881725"/>
            <a:ext cx="7236350" cy="423862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a:t>
            </a:r>
            <a:r>
              <a:rPr lang="en"/>
              <a:t>Chassis</a:t>
            </a:r>
            <a:endParaRPr/>
          </a:p>
        </p:txBody>
      </p:sp>
      <p:sp>
        <p:nvSpPr>
          <p:cNvPr id="2055" name="Google Shape;2055;p2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6" name="Google Shape;2056;p223"/>
          <p:cNvPicPr preferRelativeResize="0"/>
          <p:nvPr/>
        </p:nvPicPr>
        <p:blipFill>
          <a:blip r:embed="rId3">
            <a:alphaModFix/>
          </a:blip>
          <a:stretch>
            <a:fillRect/>
          </a:stretch>
        </p:blipFill>
        <p:spPr>
          <a:xfrm>
            <a:off x="0" y="904881"/>
            <a:ext cx="9144000" cy="4238618"/>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2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Rear Chassis</a:t>
            </a:r>
            <a:endParaRPr/>
          </a:p>
        </p:txBody>
      </p:sp>
      <p:sp>
        <p:nvSpPr>
          <p:cNvPr id="2062" name="Google Shape;2062;p2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63" name="Google Shape;2063;p224"/>
          <p:cNvPicPr preferRelativeResize="0"/>
          <p:nvPr/>
        </p:nvPicPr>
        <p:blipFill>
          <a:blip r:embed="rId3">
            <a:alphaModFix/>
          </a:blip>
          <a:stretch>
            <a:fillRect/>
          </a:stretch>
        </p:blipFill>
        <p:spPr>
          <a:xfrm>
            <a:off x="0" y="904881"/>
            <a:ext cx="9144000" cy="4238618"/>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2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Trafficability</a:t>
            </a:r>
            <a:endParaRPr/>
          </a:p>
        </p:txBody>
      </p:sp>
      <p:sp>
        <p:nvSpPr>
          <p:cNvPr id="2069" name="Google Shape;2069;p2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2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Downhill</a:t>
            </a:r>
            <a:endParaRPr/>
          </a:p>
        </p:txBody>
      </p:sp>
      <p:sp>
        <p:nvSpPr>
          <p:cNvPr id="2075" name="Google Shape;2075;p2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76" name="Google Shape;2076;p226"/>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2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Downhill</a:t>
            </a:r>
            <a:endParaRPr/>
          </a:p>
        </p:txBody>
      </p:sp>
      <p:sp>
        <p:nvSpPr>
          <p:cNvPr id="2082" name="Google Shape;2082;p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3" name="Google Shape;2083;p227"/>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Downhill</a:t>
            </a:r>
            <a:endParaRPr/>
          </a:p>
        </p:txBody>
      </p:sp>
      <p:sp>
        <p:nvSpPr>
          <p:cNvPr id="2089" name="Google Shape;2089;p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90" name="Google Shape;2090;p228"/>
          <p:cNvPicPr preferRelativeResize="0"/>
          <p:nvPr/>
        </p:nvPicPr>
        <p:blipFill>
          <a:blip r:embed="rId3">
            <a:alphaModFix/>
          </a:blip>
          <a:stretch>
            <a:fillRect/>
          </a:stretch>
        </p:blipFill>
        <p:spPr>
          <a:xfrm>
            <a:off x="0" y="904868"/>
            <a:ext cx="9144000" cy="4238632"/>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2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Downhill</a:t>
            </a:r>
            <a:endParaRPr/>
          </a:p>
        </p:txBody>
      </p:sp>
      <p:sp>
        <p:nvSpPr>
          <p:cNvPr id="2096" name="Google Shape;2096;p2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97" name="Google Shape;2097;p229"/>
          <p:cNvPicPr preferRelativeResize="0"/>
          <p:nvPr/>
        </p:nvPicPr>
        <p:blipFill>
          <a:blip r:embed="rId3">
            <a:alphaModFix/>
          </a:blip>
          <a:stretch>
            <a:fillRect/>
          </a:stretch>
        </p:blipFill>
        <p:spPr>
          <a:xfrm>
            <a:off x="0" y="904867"/>
            <a:ext cx="9144000" cy="4238632"/>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30"/>
          <p:cNvSpPr txBox="1"/>
          <p:nvPr>
            <p:ph type="title"/>
          </p:nvPr>
        </p:nvSpPr>
        <p:spPr>
          <a:xfrm>
            <a:off x="1415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CoM</a:t>
            </a:r>
            <a:endParaRPr/>
          </a:p>
        </p:txBody>
      </p:sp>
      <p:sp>
        <p:nvSpPr>
          <p:cNvPr id="2103" name="Google Shape;2103;p2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04" name="Google Shape;2104;p230"/>
          <p:cNvPicPr preferRelativeResize="0"/>
          <p:nvPr/>
        </p:nvPicPr>
        <p:blipFill>
          <a:blip r:embed="rId3">
            <a:alphaModFix/>
          </a:blip>
          <a:stretch>
            <a:fillRect/>
          </a:stretch>
        </p:blipFill>
        <p:spPr>
          <a:xfrm>
            <a:off x="209725" y="721675"/>
            <a:ext cx="8724549" cy="427402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2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Uphill</a:t>
            </a:r>
            <a:endParaRPr/>
          </a:p>
        </p:txBody>
      </p:sp>
      <p:sp>
        <p:nvSpPr>
          <p:cNvPr id="2110" name="Google Shape;2110;p2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11" name="Google Shape;2111;p231"/>
          <p:cNvPicPr preferRelativeResize="0"/>
          <p:nvPr/>
        </p:nvPicPr>
        <p:blipFill>
          <a:blip r:embed="rId3">
            <a:alphaModFix/>
          </a:blip>
          <a:stretch>
            <a:fillRect/>
          </a:stretch>
        </p:blipFill>
        <p:spPr>
          <a:xfrm>
            <a:off x="0" y="1110825"/>
            <a:ext cx="8699698" cy="4032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311700" y="1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Slope Stability - Uphill / Downhill</a:t>
            </a:r>
            <a:endParaRPr/>
          </a:p>
        </p:txBody>
      </p:sp>
      <p:sp>
        <p:nvSpPr>
          <p:cNvPr id="322" name="Google Shape;32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34"/>
          <p:cNvSpPr txBox="1"/>
          <p:nvPr/>
        </p:nvSpPr>
        <p:spPr>
          <a:xfrm>
            <a:off x="1007225" y="45794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324" name="Google Shape;324;p34"/>
          <p:cNvSpPr txBox="1"/>
          <p:nvPr/>
        </p:nvSpPr>
        <p:spPr>
          <a:xfrm>
            <a:off x="5054175" y="45987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325" name="Google Shape;325;p34"/>
          <p:cNvPicPr preferRelativeResize="0"/>
          <p:nvPr/>
        </p:nvPicPr>
        <p:blipFill>
          <a:blip r:embed="rId3">
            <a:alphaModFix/>
          </a:blip>
          <a:stretch>
            <a:fillRect/>
          </a:stretch>
        </p:blipFill>
        <p:spPr>
          <a:xfrm>
            <a:off x="311700" y="953275"/>
            <a:ext cx="4082942" cy="3422100"/>
          </a:xfrm>
          <a:prstGeom prst="rect">
            <a:avLst/>
          </a:prstGeom>
          <a:noFill/>
          <a:ln>
            <a:noFill/>
          </a:ln>
        </p:spPr>
      </p:pic>
      <p:pic>
        <p:nvPicPr>
          <p:cNvPr id="326" name="Google Shape;326;p34"/>
          <p:cNvPicPr preferRelativeResize="0"/>
          <p:nvPr/>
        </p:nvPicPr>
        <p:blipFill>
          <a:blip r:embed="rId4">
            <a:alphaModFix/>
          </a:blip>
          <a:stretch>
            <a:fillRect/>
          </a:stretch>
        </p:blipFill>
        <p:spPr>
          <a:xfrm>
            <a:off x="4457225" y="949438"/>
            <a:ext cx="4278575" cy="342210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2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Uphill</a:t>
            </a:r>
            <a:endParaRPr/>
          </a:p>
        </p:txBody>
      </p:sp>
      <p:sp>
        <p:nvSpPr>
          <p:cNvPr id="2117" name="Google Shape;2117;p2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18" name="Google Shape;2118;p232"/>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2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Sideways</a:t>
            </a:r>
            <a:endParaRPr/>
          </a:p>
        </p:txBody>
      </p:sp>
      <p:sp>
        <p:nvSpPr>
          <p:cNvPr id="2124" name="Google Shape;2124;p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25" name="Google Shape;2125;p233"/>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2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Sideways</a:t>
            </a:r>
            <a:endParaRPr/>
          </a:p>
        </p:txBody>
      </p:sp>
      <p:sp>
        <p:nvSpPr>
          <p:cNvPr id="2131" name="Google Shape;2131;p2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32" name="Google Shape;2132;p234"/>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0.1m Obstacle</a:t>
            </a:r>
            <a:endParaRPr/>
          </a:p>
        </p:txBody>
      </p:sp>
      <p:sp>
        <p:nvSpPr>
          <p:cNvPr id="2138" name="Google Shape;2138;p2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39" name="Google Shape;2139;p235"/>
          <p:cNvPicPr preferRelativeResize="0"/>
          <p:nvPr/>
        </p:nvPicPr>
        <p:blipFill>
          <a:blip r:embed="rId3">
            <a:alphaModFix/>
          </a:blip>
          <a:stretch>
            <a:fillRect/>
          </a:stretch>
        </p:blipFill>
        <p:spPr>
          <a:xfrm>
            <a:off x="-1" y="904875"/>
            <a:ext cx="9144000" cy="423862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2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0.1m Obstacle</a:t>
            </a:r>
            <a:endParaRPr/>
          </a:p>
        </p:txBody>
      </p:sp>
      <p:sp>
        <p:nvSpPr>
          <p:cNvPr id="2145" name="Google Shape;2145;p2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6" name="Google Shape;2146;p236"/>
          <p:cNvPicPr preferRelativeResize="0"/>
          <p:nvPr/>
        </p:nvPicPr>
        <p:blipFill>
          <a:blip r:embed="rId3">
            <a:alphaModFix/>
          </a:blip>
          <a:stretch>
            <a:fillRect/>
          </a:stretch>
        </p:blipFill>
        <p:spPr>
          <a:xfrm>
            <a:off x="-1" y="904875"/>
            <a:ext cx="9144000" cy="42386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2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0.1m Obstacle</a:t>
            </a:r>
            <a:endParaRPr/>
          </a:p>
        </p:txBody>
      </p:sp>
      <p:sp>
        <p:nvSpPr>
          <p:cNvPr id="2152" name="Google Shape;2152;p2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53" name="Google Shape;2153;p237"/>
          <p:cNvPicPr preferRelativeResize="0"/>
          <p:nvPr/>
        </p:nvPicPr>
        <p:blipFill>
          <a:blip r:embed="rId3">
            <a:alphaModFix/>
          </a:blip>
          <a:stretch>
            <a:fillRect/>
          </a:stretch>
        </p:blipFill>
        <p:spPr>
          <a:xfrm>
            <a:off x="0" y="904882"/>
            <a:ext cx="9144000" cy="4238618"/>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2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0.3m Obstacle</a:t>
            </a:r>
            <a:endParaRPr/>
          </a:p>
        </p:txBody>
      </p:sp>
      <p:sp>
        <p:nvSpPr>
          <p:cNvPr id="2159" name="Google Shape;2159;p2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60" name="Google Shape;2160;p238"/>
          <p:cNvPicPr preferRelativeResize="0"/>
          <p:nvPr/>
        </p:nvPicPr>
        <p:blipFill>
          <a:blip r:embed="rId3">
            <a:alphaModFix/>
          </a:blip>
          <a:stretch>
            <a:fillRect/>
          </a:stretch>
        </p:blipFill>
        <p:spPr>
          <a:xfrm>
            <a:off x="-1" y="904875"/>
            <a:ext cx="9144000" cy="423862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2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0.3m Obstacle</a:t>
            </a:r>
            <a:endParaRPr/>
          </a:p>
        </p:txBody>
      </p:sp>
      <p:sp>
        <p:nvSpPr>
          <p:cNvPr id="2166" name="Google Shape;2166;p2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67" name="Google Shape;2167;p239"/>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0.1m &amp; </a:t>
            </a:r>
            <a:r>
              <a:rPr lang="en"/>
              <a:t>0.3m Obstacle</a:t>
            </a:r>
            <a:endParaRPr/>
          </a:p>
        </p:txBody>
      </p:sp>
      <p:sp>
        <p:nvSpPr>
          <p:cNvPr id="2173" name="Google Shape;2173;p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74" name="Google Shape;2174;p240"/>
          <p:cNvPicPr preferRelativeResize="0"/>
          <p:nvPr/>
        </p:nvPicPr>
        <p:blipFill>
          <a:blip r:embed="rId3">
            <a:alphaModFix/>
          </a:blip>
          <a:stretch>
            <a:fillRect/>
          </a:stretch>
        </p:blipFill>
        <p:spPr>
          <a:xfrm>
            <a:off x="-1183650" y="622625"/>
            <a:ext cx="10327651" cy="4787301"/>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241"/>
          <p:cNvSpPr txBox="1"/>
          <p:nvPr>
            <p:ph type="ctrTitle"/>
          </p:nvPr>
        </p:nvSpPr>
        <p:spPr>
          <a:xfrm>
            <a:off x="311700" y="744575"/>
            <a:ext cx="8520600" cy="12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 Evolution</a:t>
            </a:r>
            <a:endParaRPr/>
          </a:p>
        </p:txBody>
      </p:sp>
      <p:sp>
        <p:nvSpPr>
          <p:cNvPr id="2180" name="Google Shape;2180;p241"/>
          <p:cNvSpPr txBox="1"/>
          <p:nvPr>
            <p:ph idx="1" type="subTitle"/>
          </p:nvPr>
        </p:nvSpPr>
        <p:spPr>
          <a:xfrm>
            <a:off x="311700" y="2058825"/>
            <a:ext cx="8520600" cy="15678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i="1" lang="en" sz="1800">
                <a:solidFill>
                  <a:schemeClr val="dk1"/>
                </a:solidFill>
              </a:rPr>
              <a:t>3. “Design is an iterative process. The necessary number of iterations is one more than the number you have currently done. This is true at any point in time.</a:t>
            </a:r>
            <a:endParaRPr i="1" sz="1800">
              <a:solidFill>
                <a:schemeClr val="dk1"/>
              </a:solidFill>
            </a:endParaRPr>
          </a:p>
          <a:p>
            <a:pPr indent="0" lvl="0" marL="0" rtl="0" algn="ctr">
              <a:spcBef>
                <a:spcPts val="1200"/>
              </a:spcBef>
              <a:spcAft>
                <a:spcPts val="0"/>
              </a:spcAft>
              <a:buNone/>
            </a:pPr>
            <a:r>
              <a:rPr i="1" lang="en" sz="1800">
                <a:solidFill>
                  <a:schemeClr val="dk1"/>
                </a:solidFill>
              </a:rPr>
              <a:t>4. Your best design efforts will inevitably wind up being useless in the final design.”</a:t>
            </a:r>
            <a:endParaRPr i="1" sz="1800">
              <a:solidFill>
                <a:schemeClr val="dk1"/>
              </a:solidFill>
            </a:endParaRPr>
          </a:p>
          <a:p>
            <a:pPr indent="0" lvl="0" marL="0" rtl="0" algn="ctr">
              <a:spcBef>
                <a:spcPts val="1200"/>
              </a:spcBef>
              <a:spcAft>
                <a:spcPts val="0"/>
              </a:spcAft>
              <a:buNone/>
            </a:pPr>
            <a:r>
              <a:rPr lang="en" sz="1800">
                <a:solidFill>
                  <a:schemeClr val="dk1"/>
                </a:solidFill>
              </a:rPr>
              <a:t>-Akin’s Laws of Spacecraft Design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sp>
        <p:nvSpPr>
          <p:cNvPr id="2181" name="Google Shape;2181;p2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txBox="1"/>
          <p:nvPr>
            <p:ph type="title"/>
          </p:nvPr>
        </p:nvSpPr>
        <p:spPr>
          <a:xfrm>
            <a:off x="311700" y="230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Acceleration Stability</a:t>
            </a:r>
            <a:endParaRPr/>
          </a:p>
        </p:txBody>
      </p:sp>
      <p:sp>
        <p:nvSpPr>
          <p:cNvPr id="332" name="Google Shape;33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35"/>
          <p:cNvSpPr txBox="1"/>
          <p:nvPr/>
        </p:nvSpPr>
        <p:spPr>
          <a:xfrm>
            <a:off x="1007225" y="45794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334" name="Google Shape;334;p35"/>
          <p:cNvSpPr txBox="1"/>
          <p:nvPr/>
        </p:nvSpPr>
        <p:spPr>
          <a:xfrm>
            <a:off x="5054175" y="45987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335" name="Google Shape;335;p35"/>
          <p:cNvPicPr preferRelativeResize="0"/>
          <p:nvPr/>
        </p:nvPicPr>
        <p:blipFill>
          <a:blip r:embed="rId3">
            <a:alphaModFix/>
          </a:blip>
          <a:stretch>
            <a:fillRect/>
          </a:stretch>
        </p:blipFill>
        <p:spPr>
          <a:xfrm>
            <a:off x="4602025" y="1011862"/>
            <a:ext cx="4326525" cy="3244887"/>
          </a:xfrm>
          <a:prstGeom prst="rect">
            <a:avLst/>
          </a:prstGeom>
          <a:noFill/>
          <a:ln>
            <a:noFill/>
          </a:ln>
        </p:spPr>
      </p:pic>
      <p:pic>
        <p:nvPicPr>
          <p:cNvPr id="336" name="Google Shape;336;p35"/>
          <p:cNvPicPr preferRelativeResize="0"/>
          <p:nvPr/>
        </p:nvPicPr>
        <p:blipFill>
          <a:blip r:embed="rId4">
            <a:alphaModFix/>
          </a:blip>
          <a:stretch>
            <a:fillRect/>
          </a:stretch>
        </p:blipFill>
        <p:spPr>
          <a:xfrm>
            <a:off x="152400" y="1011838"/>
            <a:ext cx="4326525" cy="32449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Mk1 Rover</a:t>
            </a:r>
            <a:endParaRPr/>
          </a:p>
          <a:p>
            <a:pPr indent="0" lvl="0" marL="0" rtl="0" algn="l">
              <a:spcBef>
                <a:spcPts val="0"/>
              </a:spcBef>
              <a:spcAft>
                <a:spcPts val="0"/>
              </a:spcAft>
              <a:buNone/>
            </a:pPr>
            <a:r>
              <a:t/>
            </a:r>
            <a:endParaRPr/>
          </a:p>
        </p:txBody>
      </p:sp>
      <p:pic>
        <p:nvPicPr>
          <p:cNvPr id="2187" name="Google Shape;2187;p242"/>
          <p:cNvPicPr preferRelativeResize="0"/>
          <p:nvPr/>
        </p:nvPicPr>
        <p:blipFill>
          <a:blip r:embed="rId3">
            <a:alphaModFix/>
          </a:blip>
          <a:stretch>
            <a:fillRect/>
          </a:stretch>
        </p:blipFill>
        <p:spPr>
          <a:xfrm>
            <a:off x="3301950" y="278950"/>
            <a:ext cx="6069950" cy="4743376"/>
          </a:xfrm>
          <a:prstGeom prst="rect">
            <a:avLst/>
          </a:prstGeom>
          <a:noFill/>
          <a:ln>
            <a:noFill/>
          </a:ln>
        </p:spPr>
      </p:pic>
      <p:pic>
        <p:nvPicPr>
          <p:cNvPr id="2188" name="Google Shape;2188;p242"/>
          <p:cNvPicPr preferRelativeResize="0"/>
          <p:nvPr/>
        </p:nvPicPr>
        <p:blipFill>
          <a:blip r:embed="rId4">
            <a:alphaModFix/>
          </a:blip>
          <a:stretch>
            <a:fillRect/>
          </a:stretch>
        </p:blipFill>
        <p:spPr>
          <a:xfrm>
            <a:off x="-195025" y="660149"/>
            <a:ext cx="4645351" cy="4703724"/>
          </a:xfrm>
          <a:prstGeom prst="rect">
            <a:avLst/>
          </a:prstGeom>
          <a:noFill/>
          <a:ln>
            <a:noFill/>
          </a:ln>
        </p:spPr>
      </p:pic>
      <p:sp>
        <p:nvSpPr>
          <p:cNvPr id="2189" name="Google Shape;2189;p2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2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Mk1 Rover</a:t>
            </a:r>
            <a:endParaRPr/>
          </a:p>
          <a:p>
            <a:pPr indent="0" lvl="0" marL="0" rtl="0" algn="l">
              <a:spcBef>
                <a:spcPts val="0"/>
              </a:spcBef>
              <a:spcAft>
                <a:spcPts val="0"/>
              </a:spcAft>
              <a:buNone/>
            </a:pPr>
            <a:r>
              <a:t/>
            </a:r>
            <a:endParaRPr/>
          </a:p>
        </p:txBody>
      </p:sp>
      <p:sp>
        <p:nvSpPr>
          <p:cNvPr id="2195" name="Google Shape;2195;p243"/>
          <p:cNvSpPr txBox="1"/>
          <p:nvPr>
            <p:ph idx="1" type="body"/>
          </p:nvPr>
        </p:nvSpPr>
        <p:spPr>
          <a:xfrm>
            <a:off x="311700" y="1152475"/>
            <a:ext cx="358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Mk1 rover was a preliminary layout prototype. It draws heavily from the Apollo LRV, and features 4 wheels with individual suspension. </a:t>
            </a:r>
            <a:endParaRPr/>
          </a:p>
        </p:txBody>
      </p:sp>
      <p:pic>
        <p:nvPicPr>
          <p:cNvPr id="2196" name="Google Shape;2196;p243"/>
          <p:cNvPicPr preferRelativeResize="0"/>
          <p:nvPr/>
        </p:nvPicPr>
        <p:blipFill>
          <a:blip r:embed="rId3">
            <a:alphaModFix/>
          </a:blip>
          <a:stretch>
            <a:fillRect/>
          </a:stretch>
        </p:blipFill>
        <p:spPr>
          <a:xfrm>
            <a:off x="2814425" y="254575"/>
            <a:ext cx="6069950" cy="4743376"/>
          </a:xfrm>
          <a:prstGeom prst="rect">
            <a:avLst/>
          </a:prstGeom>
          <a:noFill/>
          <a:ln>
            <a:noFill/>
          </a:ln>
        </p:spPr>
      </p:pic>
      <p:sp>
        <p:nvSpPr>
          <p:cNvPr id="2197" name="Google Shape;2197;p2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2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Mk1 Rover</a:t>
            </a:r>
            <a:endParaRPr/>
          </a:p>
          <a:p>
            <a:pPr indent="0" lvl="0" marL="0" rtl="0" algn="l">
              <a:spcBef>
                <a:spcPts val="0"/>
              </a:spcBef>
              <a:spcAft>
                <a:spcPts val="0"/>
              </a:spcAft>
              <a:buNone/>
            </a:pPr>
            <a:r>
              <a:t/>
            </a:r>
            <a:endParaRPr/>
          </a:p>
        </p:txBody>
      </p:sp>
      <p:pic>
        <p:nvPicPr>
          <p:cNvPr id="2203" name="Google Shape;2203;p244"/>
          <p:cNvPicPr preferRelativeResize="0"/>
          <p:nvPr/>
        </p:nvPicPr>
        <p:blipFill>
          <a:blip r:embed="rId3">
            <a:alphaModFix/>
          </a:blip>
          <a:stretch>
            <a:fillRect/>
          </a:stretch>
        </p:blipFill>
        <p:spPr>
          <a:xfrm>
            <a:off x="677400" y="200062"/>
            <a:ext cx="6069950" cy="4743376"/>
          </a:xfrm>
          <a:prstGeom prst="rect">
            <a:avLst/>
          </a:prstGeom>
          <a:noFill/>
          <a:ln>
            <a:noFill/>
          </a:ln>
        </p:spPr>
      </p:pic>
      <p:sp>
        <p:nvSpPr>
          <p:cNvPr id="2204" name="Google Shape;2204;p244"/>
          <p:cNvSpPr txBox="1"/>
          <p:nvPr>
            <p:ph idx="1" type="body"/>
          </p:nvPr>
        </p:nvSpPr>
        <p:spPr>
          <a:xfrm>
            <a:off x="0" y="1141100"/>
            <a:ext cx="2096400" cy="83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Umbilical management system</a:t>
            </a:r>
            <a:endParaRPr/>
          </a:p>
        </p:txBody>
      </p:sp>
      <p:cxnSp>
        <p:nvCxnSpPr>
          <p:cNvPr id="2205" name="Google Shape;2205;p244"/>
          <p:cNvCxnSpPr/>
          <p:nvPr/>
        </p:nvCxnSpPr>
        <p:spPr>
          <a:xfrm>
            <a:off x="1462600" y="2047650"/>
            <a:ext cx="1145700" cy="601200"/>
          </a:xfrm>
          <a:prstGeom prst="straightConnector1">
            <a:avLst/>
          </a:prstGeom>
          <a:noFill/>
          <a:ln cap="flat" cmpd="sng" w="38100">
            <a:solidFill>
              <a:srgbClr val="FFFFFF"/>
            </a:solidFill>
            <a:prstDash val="solid"/>
            <a:round/>
            <a:headEnd len="med" w="med" type="none"/>
            <a:tailEnd len="med" w="med" type="triangle"/>
          </a:ln>
        </p:spPr>
      </p:cxnSp>
      <p:sp>
        <p:nvSpPr>
          <p:cNvPr id="2206" name="Google Shape;2206;p244"/>
          <p:cNvSpPr txBox="1"/>
          <p:nvPr>
            <p:ph idx="1" type="body"/>
          </p:nvPr>
        </p:nvSpPr>
        <p:spPr>
          <a:xfrm>
            <a:off x="6804225" y="809450"/>
            <a:ext cx="2396700" cy="248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Sensor arch with Velodyne LiDAR pucks, flood lights, and several PTZ cameras (not shown). </a:t>
            </a:r>
            <a:r>
              <a:rPr i="1" lang="en" sz="1400"/>
              <a:t>Configurations with 2 or 3 sensor arches are also possible with this design</a:t>
            </a:r>
            <a:endParaRPr i="1" sz="1400"/>
          </a:p>
        </p:txBody>
      </p:sp>
      <p:cxnSp>
        <p:nvCxnSpPr>
          <p:cNvPr id="2207" name="Google Shape;2207;p244"/>
          <p:cNvCxnSpPr/>
          <p:nvPr/>
        </p:nvCxnSpPr>
        <p:spPr>
          <a:xfrm rot="10800000">
            <a:off x="5980350" y="991175"/>
            <a:ext cx="1023900" cy="333300"/>
          </a:xfrm>
          <a:prstGeom prst="straightConnector1">
            <a:avLst/>
          </a:prstGeom>
          <a:noFill/>
          <a:ln cap="flat" cmpd="sng" w="38100">
            <a:solidFill>
              <a:srgbClr val="FFFFFF"/>
            </a:solidFill>
            <a:prstDash val="solid"/>
            <a:round/>
            <a:headEnd len="med" w="med" type="none"/>
            <a:tailEnd len="med" w="med" type="triangle"/>
          </a:ln>
        </p:spPr>
      </p:cxnSp>
      <p:sp>
        <p:nvSpPr>
          <p:cNvPr id="2208" name="Google Shape;2208;p244"/>
          <p:cNvSpPr txBox="1"/>
          <p:nvPr>
            <p:ph idx="1" type="body"/>
          </p:nvPr>
        </p:nvSpPr>
        <p:spPr>
          <a:xfrm>
            <a:off x="4361475" y="3373650"/>
            <a:ext cx="2096400" cy="83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Roller coaster style seat restraint</a:t>
            </a:r>
            <a:endParaRPr/>
          </a:p>
        </p:txBody>
      </p:sp>
      <p:cxnSp>
        <p:nvCxnSpPr>
          <p:cNvPr id="2209" name="Google Shape;2209;p244"/>
          <p:cNvCxnSpPr>
            <a:stCxn id="2208" idx="0"/>
          </p:cNvCxnSpPr>
          <p:nvPr/>
        </p:nvCxnSpPr>
        <p:spPr>
          <a:xfrm rot="10800000">
            <a:off x="4818375" y="1381050"/>
            <a:ext cx="591300" cy="1992600"/>
          </a:xfrm>
          <a:prstGeom prst="straightConnector1">
            <a:avLst/>
          </a:prstGeom>
          <a:noFill/>
          <a:ln cap="flat" cmpd="sng" w="38100">
            <a:solidFill>
              <a:srgbClr val="FFFFFF"/>
            </a:solidFill>
            <a:prstDash val="solid"/>
            <a:round/>
            <a:headEnd len="med" w="med" type="none"/>
            <a:tailEnd len="med" w="med" type="triangle"/>
          </a:ln>
        </p:spPr>
      </p:cxnSp>
      <p:sp>
        <p:nvSpPr>
          <p:cNvPr id="2210" name="Google Shape;2210;p2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245"/>
          <p:cNvSpPr txBox="1"/>
          <p:nvPr>
            <p:ph type="title"/>
          </p:nvPr>
        </p:nvSpPr>
        <p:spPr>
          <a:xfrm>
            <a:off x="311700" y="347525"/>
            <a:ext cx="32229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CAD: Seat Restraint</a:t>
            </a:r>
            <a:endParaRPr/>
          </a:p>
        </p:txBody>
      </p:sp>
      <p:sp>
        <p:nvSpPr>
          <p:cNvPr id="2216" name="Google Shape;2216;p245"/>
          <p:cNvSpPr txBox="1"/>
          <p:nvPr>
            <p:ph idx="1" type="body"/>
          </p:nvPr>
        </p:nvSpPr>
        <p:spPr>
          <a:xfrm>
            <a:off x="311700" y="1405725"/>
            <a:ext cx="3840600" cy="316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astronaut is secured in their seat with a rollercoaster style over the shoulder restraint. This restraint includes handlebars and can be released via a foot pedal</a:t>
            </a:r>
            <a:endParaRPr/>
          </a:p>
        </p:txBody>
      </p:sp>
      <p:pic>
        <p:nvPicPr>
          <p:cNvPr id="2217" name="Google Shape;2217;p245"/>
          <p:cNvPicPr preferRelativeResize="0"/>
          <p:nvPr/>
        </p:nvPicPr>
        <p:blipFill>
          <a:blip r:embed="rId3">
            <a:alphaModFix/>
          </a:blip>
          <a:stretch>
            <a:fillRect/>
          </a:stretch>
        </p:blipFill>
        <p:spPr>
          <a:xfrm>
            <a:off x="4304700" y="152400"/>
            <a:ext cx="4144597" cy="4838701"/>
          </a:xfrm>
          <a:prstGeom prst="rect">
            <a:avLst/>
          </a:prstGeom>
          <a:noFill/>
          <a:ln>
            <a:noFill/>
          </a:ln>
        </p:spPr>
      </p:pic>
      <p:sp>
        <p:nvSpPr>
          <p:cNvPr id="2218" name="Google Shape;2218;p2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246"/>
          <p:cNvSpPr txBox="1"/>
          <p:nvPr>
            <p:ph type="title"/>
          </p:nvPr>
        </p:nvSpPr>
        <p:spPr>
          <a:xfrm>
            <a:off x="311700" y="347525"/>
            <a:ext cx="32229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Preliminary </a:t>
            </a:r>
            <a:r>
              <a:rPr lang="en"/>
              <a:t>CAD: Seat Restraint</a:t>
            </a:r>
            <a:endParaRPr/>
          </a:p>
        </p:txBody>
      </p:sp>
      <p:sp>
        <p:nvSpPr>
          <p:cNvPr id="2224" name="Google Shape;2224;p246"/>
          <p:cNvSpPr txBox="1"/>
          <p:nvPr>
            <p:ph idx="1" type="body"/>
          </p:nvPr>
        </p:nvSpPr>
        <p:spPr>
          <a:xfrm>
            <a:off x="311700" y="1405725"/>
            <a:ext cx="3336600" cy="316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astronaut is secured in their seat with a rollercoaster style over the shoulder restraint. This restraint includes handlebars and can be released via a foot pedal</a:t>
            </a:r>
            <a:endParaRPr/>
          </a:p>
        </p:txBody>
      </p:sp>
      <p:sp>
        <p:nvSpPr>
          <p:cNvPr id="2225" name="Google Shape;2225;p2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26" name="Google Shape;2226;p246"/>
          <p:cNvPicPr preferRelativeResize="0"/>
          <p:nvPr/>
        </p:nvPicPr>
        <p:blipFill rotWithShape="1">
          <a:blip r:embed="rId3">
            <a:alphaModFix/>
          </a:blip>
          <a:srcRect b="0" l="34008" r="29518" t="0"/>
          <a:stretch/>
        </p:blipFill>
        <p:spPr>
          <a:xfrm>
            <a:off x="6124250" y="1047450"/>
            <a:ext cx="3222898" cy="4096047"/>
          </a:xfrm>
          <a:prstGeom prst="rect">
            <a:avLst/>
          </a:prstGeom>
          <a:noFill/>
          <a:ln>
            <a:noFill/>
          </a:ln>
        </p:spPr>
      </p:pic>
      <p:pic>
        <p:nvPicPr>
          <p:cNvPr id="2227" name="Google Shape;2227;p246"/>
          <p:cNvPicPr preferRelativeResize="0"/>
          <p:nvPr/>
        </p:nvPicPr>
        <p:blipFill rotWithShape="1">
          <a:blip r:embed="rId4">
            <a:alphaModFix/>
          </a:blip>
          <a:srcRect b="0" l="35108" r="33125" t="0"/>
          <a:stretch/>
        </p:blipFill>
        <p:spPr>
          <a:xfrm>
            <a:off x="2722650" y="-75683"/>
            <a:ext cx="3336600" cy="486893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pic>
        <p:nvPicPr>
          <p:cNvPr id="2232" name="Google Shape;2232;p247"/>
          <p:cNvPicPr preferRelativeResize="0"/>
          <p:nvPr/>
        </p:nvPicPr>
        <p:blipFill>
          <a:blip r:embed="rId3">
            <a:alphaModFix/>
          </a:blip>
          <a:stretch>
            <a:fillRect/>
          </a:stretch>
        </p:blipFill>
        <p:spPr>
          <a:xfrm>
            <a:off x="4334146" y="0"/>
            <a:ext cx="5112607" cy="5143499"/>
          </a:xfrm>
          <a:prstGeom prst="rect">
            <a:avLst/>
          </a:prstGeom>
          <a:noFill/>
          <a:ln>
            <a:noFill/>
          </a:ln>
        </p:spPr>
      </p:pic>
      <p:sp>
        <p:nvSpPr>
          <p:cNvPr id="2233" name="Google Shape;2233;p2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Horsebot</a:t>
            </a:r>
            <a:endParaRPr/>
          </a:p>
          <a:p>
            <a:pPr indent="0" lvl="0" marL="0" rtl="0" algn="l">
              <a:spcBef>
                <a:spcPts val="0"/>
              </a:spcBef>
              <a:spcAft>
                <a:spcPts val="0"/>
              </a:spcAft>
              <a:buNone/>
            </a:pPr>
            <a:r>
              <a:t/>
            </a:r>
            <a:endParaRPr/>
          </a:p>
        </p:txBody>
      </p:sp>
      <p:sp>
        <p:nvSpPr>
          <p:cNvPr id="2234" name="Google Shape;2234;p247"/>
          <p:cNvSpPr txBox="1"/>
          <p:nvPr>
            <p:ph idx="1" type="body"/>
          </p:nvPr>
        </p:nvSpPr>
        <p:spPr>
          <a:xfrm>
            <a:off x="311700" y="1152475"/>
            <a:ext cx="4189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Horsebot is a bio-inspired concept that utilizes four 4 Degree of Freedom legs to walk over varied terrain. </a:t>
            </a:r>
            <a:endParaRPr/>
          </a:p>
          <a:p>
            <a:pPr indent="0" lvl="0" marL="457200" rtl="0" algn="l">
              <a:spcBef>
                <a:spcPts val="1600"/>
              </a:spcBef>
              <a:spcAft>
                <a:spcPts val="1600"/>
              </a:spcAft>
              <a:buNone/>
            </a:pPr>
            <a:r>
              <a:t/>
            </a:r>
            <a:endParaRPr/>
          </a:p>
        </p:txBody>
      </p:sp>
      <p:sp>
        <p:nvSpPr>
          <p:cNvPr id="2235" name="Google Shape;2235;p2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pic>
        <p:nvPicPr>
          <p:cNvPr id="2240" name="Google Shape;2240;p248"/>
          <p:cNvPicPr preferRelativeResize="0"/>
          <p:nvPr/>
        </p:nvPicPr>
        <p:blipFill>
          <a:blip r:embed="rId3">
            <a:alphaModFix/>
          </a:blip>
          <a:stretch>
            <a:fillRect/>
          </a:stretch>
        </p:blipFill>
        <p:spPr>
          <a:xfrm>
            <a:off x="3830371" y="40650"/>
            <a:ext cx="5112607" cy="5143499"/>
          </a:xfrm>
          <a:prstGeom prst="rect">
            <a:avLst/>
          </a:prstGeom>
          <a:noFill/>
          <a:ln>
            <a:noFill/>
          </a:ln>
        </p:spPr>
      </p:pic>
      <p:sp>
        <p:nvSpPr>
          <p:cNvPr id="2241" name="Google Shape;2241;p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Horsebot</a:t>
            </a:r>
            <a:endParaRPr/>
          </a:p>
          <a:p>
            <a:pPr indent="0" lvl="0" marL="0" rtl="0" algn="l">
              <a:spcBef>
                <a:spcPts val="0"/>
              </a:spcBef>
              <a:spcAft>
                <a:spcPts val="0"/>
              </a:spcAft>
              <a:buNone/>
            </a:pPr>
            <a:r>
              <a:t/>
            </a:r>
            <a:endParaRPr/>
          </a:p>
        </p:txBody>
      </p:sp>
      <p:sp>
        <p:nvSpPr>
          <p:cNvPr id="2242" name="Google Shape;2242;p248"/>
          <p:cNvSpPr txBox="1"/>
          <p:nvPr>
            <p:ph idx="1" type="body"/>
          </p:nvPr>
        </p:nvSpPr>
        <p:spPr>
          <a:xfrm>
            <a:off x="311700" y="1152475"/>
            <a:ext cx="3767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Bio-inspired legged locomotion</a:t>
            </a:r>
            <a:endParaRPr/>
          </a:p>
          <a:p>
            <a:pPr indent="0" lvl="0" marL="457200" rtl="0" algn="l">
              <a:spcBef>
                <a:spcPts val="1600"/>
              </a:spcBef>
              <a:spcAft>
                <a:spcPts val="1600"/>
              </a:spcAft>
              <a:buNone/>
            </a:pPr>
            <a:r>
              <a:t/>
            </a:r>
            <a:endParaRPr/>
          </a:p>
        </p:txBody>
      </p:sp>
      <p:sp>
        <p:nvSpPr>
          <p:cNvPr id="2243" name="Google Shape;2243;p248"/>
          <p:cNvSpPr txBox="1"/>
          <p:nvPr>
            <p:ph idx="1" type="body"/>
          </p:nvPr>
        </p:nvSpPr>
        <p:spPr>
          <a:xfrm>
            <a:off x="1495125" y="4200925"/>
            <a:ext cx="1535700" cy="72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Four 4 DoF legs</a:t>
            </a:r>
            <a:endParaRPr/>
          </a:p>
        </p:txBody>
      </p:sp>
      <p:cxnSp>
        <p:nvCxnSpPr>
          <p:cNvPr id="2244" name="Google Shape;2244;p248"/>
          <p:cNvCxnSpPr/>
          <p:nvPr/>
        </p:nvCxnSpPr>
        <p:spPr>
          <a:xfrm flipH="1" rot="10800000">
            <a:off x="2941475" y="3307175"/>
            <a:ext cx="1389600" cy="1064400"/>
          </a:xfrm>
          <a:prstGeom prst="straightConnector1">
            <a:avLst/>
          </a:prstGeom>
          <a:noFill/>
          <a:ln cap="flat" cmpd="sng" w="38100">
            <a:solidFill>
              <a:srgbClr val="FFFFFF"/>
            </a:solidFill>
            <a:prstDash val="solid"/>
            <a:round/>
            <a:headEnd len="med" w="med" type="none"/>
            <a:tailEnd len="med" w="med" type="triangle"/>
          </a:ln>
        </p:spPr>
      </p:cxnSp>
      <p:cxnSp>
        <p:nvCxnSpPr>
          <p:cNvPr id="2245" name="Google Shape;2245;p248"/>
          <p:cNvCxnSpPr/>
          <p:nvPr/>
        </p:nvCxnSpPr>
        <p:spPr>
          <a:xfrm flipH="1" rot="10800000">
            <a:off x="2949600" y="4143275"/>
            <a:ext cx="2681100" cy="228300"/>
          </a:xfrm>
          <a:prstGeom prst="straightConnector1">
            <a:avLst/>
          </a:prstGeom>
          <a:noFill/>
          <a:ln cap="flat" cmpd="sng" w="38100">
            <a:solidFill>
              <a:srgbClr val="FFFFFF"/>
            </a:solidFill>
            <a:prstDash val="solid"/>
            <a:round/>
            <a:headEnd len="med" w="med" type="none"/>
            <a:tailEnd len="med" w="med" type="triangle"/>
          </a:ln>
        </p:spPr>
      </p:cxnSp>
      <p:sp>
        <p:nvSpPr>
          <p:cNvPr id="2246" name="Google Shape;2246;p248"/>
          <p:cNvSpPr txBox="1"/>
          <p:nvPr>
            <p:ph idx="1" type="body"/>
          </p:nvPr>
        </p:nvSpPr>
        <p:spPr>
          <a:xfrm>
            <a:off x="3830375" y="294425"/>
            <a:ext cx="1944000" cy="72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80kg life support payload</a:t>
            </a:r>
            <a:endParaRPr/>
          </a:p>
        </p:txBody>
      </p:sp>
      <p:cxnSp>
        <p:nvCxnSpPr>
          <p:cNvPr id="2247" name="Google Shape;2247;p248"/>
          <p:cNvCxnSpPr>
            <a:stCxn id="2246" idx="2"/>
          </p:cNvCxnSpPr>
          <p:nvPr/>
        </p:nvCxnSpPr>
        <p:spPr>
          <a:xfrm>
            <a:off x="4802375" y="1017725"/>
            <a:ext cx="284400" cy="1070700"/>
          </a:xfrm>
          <a:prstGeom prst="straightConnector1">
            <a:avLst/>
          </a:prstGeom>
          <a:noFill/>
          <a:ln cap="flat" cmpd="sng" w="38100">
            <a:solidFill>
              <a:srgbClr val="FFFFFF"/>
            </a:solidFill>
            <a:prstDash val="solid"/>
            <a:round/>
            <a:headEnd len="med" w="med" type="none"/>
            <a:tailEnd len="med" w="med" type="triangle"/>
          </a:ln>
        </p:spPr>
      </p:cxnSp>
      <p:sp>
        <p:nvSpPr>
          <p:cNvPr id="2248" name="Google Shape;2248;p248"/>
          <p:cNvSpPr txBox="1"/>
          <p:nvPr>
            <p:ph idx="1" type="body"/>
          </p:nvPr>
        </p:nvSpPr>
        <p:spPr>
          <a:xfrm>
            <a:off x="1005625" y="2053775"/>
            <a:ext cx="1870800" cy="72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Hip rotation joint (not shown)</a:t>
            </a:r>
            <a:endParaRPr/>
          </a:p>
        </p:txBody>
      </p:sp>
      <p:cxnSp>
        <p:nvCxnSpPr>
          <p:cNvPr id="2249" name="Google Shape;2249;p248"/>
          <p:cNvCxnSpPr/>
          <p:nvPr/>
        </p:nvCxnSpPr>
        <p:spPr>
          <a:xfrm flipH="1" rot="10800000">
            <a:off x="2673325" y="2242725"/>
            <a:ext cx="1576200" cy="211200"/>
          </a:xfrm>
          <a:prstGeom prst="straightConnector1">
            <a:avLst/>
          </a:prstGeom>
          <a:noFill/>
          <a:ln cap="flat" cmpd="sng" w="38100">
            <a:solidFill>
              <a:srgbClr val="FFFFFF"/>
            </a:solidFill>
            <a:prstDash val="solid"/>
            <a:round/>
            <a:headEnd len="med" w="med" type="none"/>
            <a:tailEnd len="med" w="med" type="triangle"/>
          </a:ln>
        </p:spPr>
      </p:cxnSp>
      <p:sp>
        <p:nvSpPr>
          <p:cNvPr id="2250" name="Google Shape;2250;p2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249"/>
          <p:cNvSpPr txBox="1"/>
          <p:nvPr>
            <p:ph type="title"/>
          </p:nvPr>
        </p:nvSpPr>
        <p:spPr>
          <a:xfrm>
            <a:off x="311700" y="445025"/>
            <a:ext cx="7453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Concept - Horsebot</a:t>
            </a:r>
            <a:endParaRPr/>
          </a:p>
          <a:p>
            <a:pPr indent="0" lvl="0" marL="0" rtl="0" algn="l">
              <a:spcBef>
                <a:spcPts val="0"/>
              </a:spcBef>
              <a:spcAft>
                <a:spcPts val="0"/>
              </a:spcAft>
              <a:buNone/>
            </a:pPr>
            <a:r>
              <a:t/>
            </a:r>
            <a:endParaRPr/>
          </a:p>
        </p:txBody>
      </p:sp>
      <p:sp>
        <p:nvSpPr>
          <p:cNvPr id="2256" name="Google Shape;2256;p249"/>
          <p:cNvSpPr txBox="1"/>
          <p:nvPr>
            <p:ph idx="1" type="body"/>
          </p:nvPr>
        </p:nvSpPr>
        <p:spPr>
          <a:xfrm>
            <a:off x="6077950" y="2806850"/>
            <a:ext cx="2096400" cy="83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Foldable seat in rear for second astronaut</a:t>
            </a:r>
            <a:endParaRPr/>
          </a:p>
        </p:txBody>
      </p:sp>
      <p:pic>
        <p:nvPicPr>
          <p:cNvPr id="2257" name="Google Shape;2257;p249"/>
          <p:cNvPicPr preferRelativeResize="0"/>
          <p:nvPr/>
        </p:nvPicPr>
        <p:blipFill>
          <a:blip r:embed="rId3">
            <a:alphaModFix/>
          </a:blip>
          <a:stretch>
            <a:fillRect/>
          </a:stretch>
        </p:blipFill>
        <p:spPr>
          <a:xfrm>
            <a:off x="254802" y="210200"/>
            <a:ext cx="5047500" cy="4869351"/>
          </a:xfrm>
          <a:prstGeom prst="rect">
            <a:avLst/>
          </a:prstGeom>
          <a:noFill/>
          <a:ln>
            <a:noFill/>
          </a:ln>
        </p:spPr>
      </p:pic>
      <p:cxnSp>
        <p:nvCxnSpPr>
          <p:cNvPr id="2258" name="Google Shape;2258;p249"/>
          <p:cNvCxnSpPr/>
          <p:nvPr/>
        </p:nvCxnSpPr>
        <p:spPr>
          <a:xfrm flipH="1">
            <a:off x="4452650" y="3209600"/>
            <a:ext cx="1755300" cy="24600"/>
          </a:xfrm>
          <a:prstGeom prst="straightConnector1">
            <a:avLst/>
          </a:prstGeom>
          <a:noFill/>
          <a:ln cap="flat" cmpd="sng" w="38100">
            <a:solidFill>
              <a:srgbClr val="FFFFFF"/>
            </a:solidFill>
            <a:prstDash val="solid"/>
            <a:round/>
            <a:headEnd len="med" w="med" type="none"/>
            <a:tailEnd len="med" w="med" type="triangle"/>
          </a:ln>
        </p:spPr>
      </p:cxnSp>
      <p:sp>
        <p:nvSpPr>
          <p:cNvPr id="2259" name="Google Shape;2259;p249"/>
          <p:cNvSpPr txBox="1"/>
          <p:nvPr>
            <p:ph idx="1" type="body"/>
          </p:nvPr>
        </p:nvSpPr>
        <p:spPr>
          <a:xfrm>
            <a:off x="73150" y="4197575"/>
            <a:ext cx="1852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0.3m obstacle</a:t>
            </a:r>
            <a:endParaRPr/>
          </a:p>
        </p:txBody>
      </p:sp>
      <p:cxnSp>
        <p:nvCxnSpPr>
          <p:cNvPr id="2260" name="Google Shape;2260;p249"/>
          <p:cNvCxnSpPr/>
          <p:nvPr/>
        </p:nvCxnSpPr>
        <p:spPr>
          <a:xfrm flipH="1" rot="10800000">
            <a:off x="918175" y="3623900"/>
            <a:ext cx="853200" cy="633900"/>
          </a:xfrm>
          <a:prstGeom prst="straightConnector1">
            <a:avLst/>
          </a:prstGeom>
          <a:noFill/>
          <a:ln cap="flat" cmpd="sng" w="38100">
            <a:solidFill>
              <a:srgbClr val="FFFFFF"/>
            </a:solidFill>
            <a:prstDash val="solid"/>
            <a:round/>
            <a:headEnd len="med" w="med" type="none"/>
            <a:tailEnd len="med" w="med" type="triangle"/>
          </a:ln>
        </p:spPr>
      </p:cxnSp>
      <p:sp>
        <p:nvSpPr>
          <p:cNvPr id="2261" name="Google Shape;2261;p2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pic>
        <p:nvPicPr>
          <p:cNvPr id="2266" name="Google Shape;2266;p250"/>
          <p:cNvPicPr preferRelativeResize="0"/>
          <p:nvPr/>
        </p:nvPicPr>
        <p:blipFill>
          <a:blip r:embed="rId3">
            <a:alphaModFix/>
          </a:blip>
          <a:stretch>
            <a:fillRect/>
          </a:stretch>
        </p:blipFill>
        <p:spPr>
          <a:xfrm>
            <a:off x="4326046" y="0"/>
            <a:ext cx="5112607" cy="5143499"/>
          </a:xfrm>
          <a:prstGeom prst="rect">
            <a:avLst/>
          </a:prstGeom>
          <a:noFill/>
          <a:ln>
            <a:noFill/>
          </a:ln>
        </p:spPr>
      </p:pic>
      <p:sp>
        <p:nvSpPr>
          <p:cNvPr id="2267" name="Google Shape;2267;p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Horsebot - Pros</a:t>
            </a:r>
            <a:endParaRPr/>
          </a:p>
          <a:p>
            <a:pPr indent="0" lvl="0" marL="0" rtl="0" algn="l">
              <a:spcBef>
                <a:spcPts val="0"/>
              </a:spcBef>
              <a:spcAft>
                <a:spcPts val="0"/>
              </a:spcAft>
              <a:buNone/>
            </a:pPr>
            <a:r>
              <a:t/>
            </a:r>
            <a:endParaRPr/>
          </a:p>
        </p:txBody>
      </p:sp>
      <p:sp>
        <p:nvSpPr>
          <p:cNvPr id="2268" name="Google Shape;2268;p250"/>
          <p:cNvSpPr txBox="1"/>
          <p:nvPr>
            <p:ph idx="1" type="body"/>
          </p:nvPr>
        </p:nvSpPr>
        <p:spPr>
          <a:xfrm>
            <a:off x="230450" y="1144325"/>
            <a:ext cx="4449900" cy="38205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a:t>Legged locomotion easily clears any obstacle</a:t>
            </a:r>
            <a:endParaRPr/>
          </a:p>
          <a:p>
            <a:pPr indent="-342900" lvl="0" marL="457200" rtl="0" algn="l">
              <a:lnSpc>
                <a:spcPct val="105000"/>
              </a:lnSpc>
              <a:spcBef>
                <a:spcPts val="1000"/>
              </a:spcBef>
              <a:spcAft>
                <a:spcPts val="0"/>
              </a:spcAft>
              <a:buSzPts val="1800"/>
              <a:buChar char="●"/>
            </a:pPr>
            <a:r>
              <a:rPr lang="en"/>
              <a:t>Works well on rugged/uneven terrain</a:t>
            </a:r>
            <a:endParaRPr/>
          </a:p>
          <a:p>
            <a:pPr indent="-342900" lvl="0" marL="457200" rtl="0" algn="l">
              <a:lnSpc>
                <a:spcPct val="105000"/>
              </a:lnSpc>
              <a:spcBef>
                <a:spcPts val="1000"/>
              </a:spcBef>
              <a:spcAft>
                <a:spcPts val="0"/>
              </a:spcAft>
              <a:buSzPts val="1800"/>
              <a:buChar char="●"/>
            </a:pPr>
            <a:r>
              <a:rPr lang="en"/>
              <a:t>360° rotation hip joint allows Horsebot to walk sideways (or at arbitrary angle) with its standard gait</a:t>
            </a:r>
            <a:endParaRPr/>
          </a:p>
          <a:p>
            <a:pPr indent="-342900" lvl="0" marL="457200" rtl="0" algn="l">
              <a:lnSpc>
                <a:spcPct val="105000"/>
              </a:lnSpc>
              <a:spcBef>
                <a:spcPts val="1000"/>
              </a:spcBef>
              <a:spcAft>
                <a:spcPts val="0"/>
              </a:spcAft>
              <a:buSzPts val="1800"/>
              <a:buChar char="●"/>
            </a:pPr>
            <a:r>
              <a:rPr lang="en"/>
              <a:t>Easy to incorporate second rider</a:t>
            </a:r>
            <a:endParaRPr/>
          </a:p>
          <a:p>
            <a:pPr indent="-342900" lvl="0" marL="457200" rtl="0" algn="l">
              <a:lnSpc>
                <a:spcPct val="105000"/>
              </a:lnSpc>
              <a:spcBef>
                <a:spcPts val="1000"/>
              </a:spcBef>
              <a:spcAft>
                <a:spcPts val="0"/>
              </a:spcAft>
              <a:buSzPts val="1800"/>
              <a:buChar char="●"/>
            </a:pPr>
            <a:r>
              <a:rPr lang="en"/>
              <a:t>Seat position keeps center of mass relatively low</a:t>
            </a:r>
            <a:endParaRPr/>
          </a:p>
          <a:p>
            <a:pPr indent="-342900" lvl="0" marL="457200" rtl="0" algn="l">
              <a:lnSpc>
                <a:spcPct val="105000"/>
              </a:lnSpc>
              <a:spcBef>
                <a:spcPts val="1000"/>
              </a:spcBef>
              <a:spcAft>
                <a:spcPts val="0"/>
              </a:spcAft>
              <a:buSzPts val="1800"/>
              <a:buChar char="●"/>
            </a:pPr>
            <a:r>
              <a:rPr lang="en"/>
              <a:t>Novel and interesting</a:t>
            </a:r>
            <a:endParaRPr/>
          </a:p>
          <a:p>
            <a:pPr indent="0" lvl="0" marL="457200" rtl="0" algn="l">
              <a:lnSpc>
                <a:spcPct val="105000"/>
              </a:lnSpc>
              <a:spcBef>
                <a:spcPts val="1000"/>
              </a:spcBef>
              <a:spcAft>
                <a:spcPts val="1000"/>
              </a:spcAft>
              <a:buNone/>
            </a:pPr>
            <a:r>
              <a:t/>
            </a:r>
            <a:endParaRPr/>
          </a:p>
        </p:txBody>
      </p:sp>
      <p:sp>
        <p:nvSpPr>
          <p:cNvPr id="2269" name="Google Shape;2269;p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251"/>
          <p:cNvSpPr txBox="1"/>
          <p:nvPr>
            <p:ph type="title"/>
          </p:nvPr>
        </p:nvSpPr>
        <p:spPr>
          <a:xfrm>
            <a:off x="311700" y="100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Horsebot - Cons</a:t>
            </a:r>
            <a:endParaRPr/>
          </a:p>
          <a:p>
            <a:pPr indent="0" lvl="0" marL="0" rtl="0" algn="l">
              <a:spcBef>
                <a:spcPts val="0"/>
              </a:spcBef>
              <a:spcAft>
                <a:spcPts val="0"/>
              </a:spcAft>
              <a:buNone/>
            </a:pPr>
            <a:r>
              <a:t/>
            </a:r>
            <a:endParaRPr/>
          </a:p>
        </p:txBody>
      </p:sp>
      <p:sp>
        <p:nvSpPr>
          <p:cNvPr id="2275" name="Google Shape;2275;p251"/>
          <p:cNvSpPr txBox="1"/>
          <p:nvPr>
            <p:ph idx="1" type="body"/>
          </p:nvPr>
        </p:nvSpPr>
        <p:spPr>
          <a:xfrm>
            <a:off x="138125" y="672900"/>
            <a:ext cx="4566000" cy="443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Legs are more complex than wheels (more ways to fail)</a:t>
            </a:r>
            <a:endParaRPr/>
          </a:p>
          <a:p>
            <a:pPr indent="-342900" lvl="0" marL="457200" rtl="0" algn="l">
              <a:spcBef>
                <a:spcPts val="0"/>
              </a:spcBef>
              <a:spcAft>
                <a:spcPts val="0"/>
              </a:spcAft>
              <a:buSzPts val="1800"/>
              <a:buChar char="●"/>
            </a:pPr>
            <a:r>
              <a:rPr lang="en"/>
              <a:t>Legs require more actuators (more weight)</a:t>
            </a:r>
            <a:endParaRPr/>
          </a:p>
          <a:p>
            <a:pPr indent="-342900" lvl="0" marL="457200" rtl="0" algn="l">
              <a:spcBef>
                <a:spcPts val="0"/>
              </a:spcBef>
              <a:spcAft>
                <a:spcPts val="0"/>
              </a:spcAft>
              <a:buSzPts val="1800"/>
              <a:buChar char="●"/>
            </a:pPr>
            <a:r>
              <a:rPr lang="en"/>
              <a:t>4 m/s would require a medium trot/slow gallop gait, which are only dynamically stable</a:t>
            </a:r>
            <a:endParaRPr/>
          </a:p>
          <a:p>
            <a:pPr indent="-342900" lvl="0" marL="457200" rtl="0" algn="l">
              <a:spcBef>
                <a:spcPts val="0"/>
              </a:spcBef>
              <a:spcAft>
                <a:spcPts val="0"/>
              </a:spcAft>
              <a:buSzPts val="1800"/>
              <a:buChar char="●"/>
            </a:pPr>
            <a:r>
              <a:rPr lang="en"/>
              <a:t>Trot/Gallop gait requires much faster and higher torque motors (more weight, more power)</a:t>
            </a:r>
            <a:endParaRPr/>
          </a:p>
          <a:p>
            <a:pPr indent="-342900" lvl="0" marL="457200" rtl="0" algn="l">
              <a:spcBef>
                <a:spcPts val="0"/>
              </a:spcBef>
              <a:spcAft>
                <a:spcPts val="0"/>
              </a:spcAft>
              <a:buSzPts val="1800"/>
              <a:buChar char="●"/>
            </a:pPr>
            <a:r>
              <a:rPr lang="en"/>
              <a:t>Additional DoFs (ex: hip abduction, ankle pronation) might be needed for walking on slopes</a:t>
            </a:r>
            <a:endParaRPr/>
          </a:p>
        </p:txBody>
      </p:sp>
      <p:pic>
        <p:nvPicPr>
          <p:cNvPr id="2276" name="Google Shape;2276;p251"/>
          <p:cNvPicPr preferRelativeResize="0"/>
          <p:nvPr/>
        </p:nvPicPr>
        <p:blipFill>
          <a:blip r:embed="rId3">
            <a:alphaModFix/>
          </a:blip>
          <a:stretch>
            <a:fillRect/>
          </a:stretch>
        </p:blipFill>
        <p:spPr>
          <a:xfrm>
            <a:off x="4336377" y="137075"/>
            <a:ext cx="5047500" cy="4869351"/>
          </a:xfrm>
          <a:prstGeom prst="rect">
            <a:avLst/>
          </a:prstGeom>
          <a:noFill/>
          <a:ln>
            <a:noFill/>
          </a:ln>
        </p:spPr>
      </p:pic>
      <p:sp>
        <p:nvSpPr>
          <p:cNvPr id="2277" name="Google Shape;2277;p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311700" y="230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Deceleration Stability</a:t>
            </a:r>
            <a:endParaRPr/>
          </a:p>
        </p:txBody>
      </p:sp>
      <p:sp>
        <p:nvSpPr>
          <p:cNvPr id="342" name="Google Shape;34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36"/>
          <p:cNvSpPr txBox="1"/>
          <p:nvPr/>
        </p:nvSpPr>
        <p:spPr>
          <a:xfrm>
            <a:off x="996000" y="43001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344" name="Google Shape;344;p36"/>
          <p:cNvSpPr txBox="1"/>
          <p:nvPr/>
        </p:nvSpPr>
        <p:spPr>
          <a:xfrm>
            <a:off x="5042950" y="43193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345" name="Google Shape;345;p36"/>
          <p:cNvPicPr preferRelativeResize="0"/>
          <p:nvPr/>
        </p:nvPicPr>
        <p:blipFill>
          <a:blip r:embed="rId3">
            <a:alphaModFix/>
          </a:blip>
          <a:stretch>
            <a:fillRect/>
          </a:stretch>
        </p:blipFill>
        <p:spPr>
          <a:xfrm>
            <a:off x="4626901" y="955250"/>
            <a:ext cx="4256601" cy="3192450"/>
          </a:xfrm>
          <a:prstGeom prst="rect">
            <a:avLst/>
          </a:prstGeom>
          <a:noFill/>
          <a:ln>
            <a:noFill/>
          </a:ln>
        </p:spPr>
      </p:pic>
      <p:pic>
        <p:nvPicPr>
          <p:cNvPr id="346" name="Google Shape;346;p36"/>
          <p:cNvPicPr preferRelativeResize="0"/>
          <p:nvPr/>
        </p:nvPicPr>
        <p:blipFill>
          <a:blip r:embed="rId4">
            <a:alphaModFix/>
          </a:blip>
          <a:stretch>
            <a:fillRect/>
          </a:stretch>
        </p:blipFill>
        <p:spPr>
          <a:xfrm>
            <a:off x="219775" y="955250"/>
            <a:ext cx="4256601" cy="3192457"/>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2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Wheeled Horsebot</a:t>
            </a:r>
            <a:endParaRPr/>
          </a:p>
        </p:txBody>
      </p:sp>
      <p:sp>
        <p:nvSpPr>
          <p:cNvPr id="2283" name="Google Shape;2283;p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the Horsebot shown in previous slides, this concept includes wheels (mounted on either the ankles or knees) for a reconfigurable driving configuration. Obstacle avoidance would be done at slow speeds with a walking gait, while normal (higher speed) travel on smooth ground would be done with the wheels. This reduces the need for high speed/torque motors for a gallop/trot gait, but requires an additional motor for each wheel. The leg motors act as electromechanical suspension in driving mode.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increased weight from the extra motors makes this concept impractical for this mission</a:t>
            </a:r>
            <a:endParaRPr/>
          </a:p>
        </p:txBody>
      </p:sp>
      <p:sp>
        <p:nvSpPr>
          <p:cNvPr id="2284" name="Google Shape;2284;p2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2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Strandbeest Locomotion</a:t>
            </a:r>
            <a:endParaRPr/>
          </a:p>
        </p:txBody>
      </p:sp>
      <p:sp>
        <p:nvSpPr>
          <p:cNvPr id="2290" name="Google Shape;2290;p2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Locomotion inspired by Theo Jansen’s Strandbeests and other similar designs</a:t>
            </a:r>
            <a:endParaRPr/>
          </a:p>
        </p:txBody>
      </p:sp>
      <p:sp>
        <p:nvSpPr>
          <p:cNvPr id="2291" name="Google Shape;2291;p2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2" name="Google Shape;2292;p253"/>
          <p:cNvPicPr preferRelativeResize="0"/>
          <p:nvPr/>
        </p:nvPicPr>
        <p:blipFill>
          <a:blip r:embed="rId3">
            <a:alphaModFix/>
          </a:blip>
          <a:stretch>
            <a:fillRect/>
          </a:stretch>
        </p:blipFill>
        <p:spPr>
          <a:xfrm>
            <a:off x="5280388" y="1857050"/>
            <a:ext cx="3651426" cy="2738575"/>
          </a:xfrm>
          <a:prstGeom prst="rect">
            <a:avLst/>
          </a:prstGeom>
          <a:noFill/>
          <a:ln>
            <a:noFill/>
          </a:ln>
        </p:spPr>
      </p:pic>
      <p:sp>
        <p:nvSpPr>
          <p:cNvPr id="2293" name="Google Shape;2293;p253"/>
          <p:cNvSpPr txBox="1"/>
          <p:nvPr/>
        </p:nvSpPr>
        <p:spPr>
          <a:xfrm>
            <a:off x="5948525" y="4530825"/>
            <a:ext cx="27996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https://www.hackster.io/fx4u/strandbeest-a-robotic-project-7e1e23</a:t>
            </a:r>
            <a:endParaRPr sz="600">
              <a:solidFill>
                <a:schemeClr val="dk1"/>
              </a:solidFill>
            </a:endParaRPr>
          </a:p>
        </p:txBody>
      </p:sp>
      <p:pic>
        <p:nvPicPr>
          <p:cNvPr id="2294" name="Google Shape;2294;p253"/>
          <p:cNvPicPr preferRelativeResize="0"/>
          <p:nvPr/>
        </p:nvPicPr>
        <p:blipFill>
          <a:blip r:embed="rId4">
            <a:alphaModFix/>
          </a:blip>
          <a:stretch>
            <a:fillRect/>
          </a:stretch>
        </p:blipFill>
        <p:spPr>
          <a:xfrm>
            <a:off x="162650" y="1789450"/>
            <a:ext cx="2701350" cy="2873774"/>
          </a:xfrm>
          <a:prstGeom prst="rect">
            <a:avLst/>
          </a:prstGeom>
          <a:noFill/>
          <a:ln>
            <a:noFill/>
          </a:ln>
        </p:spPr>
      </p:pic>
      <p:pic>
        <p:nvPicPr>
          <p:cNvPr id="2295" name="Google Shape;2295;p253"/>
          <p:cNvPicPr preferRelativeResize="0"/>
          <p:nvPr/>
        </p:nvPicPr>
        <p:blipFill>
          <a:blip r:embed="rId5">
            <a:alphaModFix/>
          </a:blip>
          <a:stretch>
            <a:fillRect/>
          </a:stretch>
        </p:blipFill>
        <p:spPr>
          <a:xfrm>
            <a:off x="3081600" y="1997125"/>
            <a:ext cx="1981200" cy="2286000"/>
          </a:xfrm>
          <a:prstGeom prst="rect">
            <a:avLst/>
          </a:prstGeom>
          <a:noFill/>
          <a:ln>
            <a:noFill/>
          </a:ln>
        </p:spPr>
      </p:pic>
      <p:sp>
        <p:nvSpPr>
          <p:cNvPr id="2296" name="Google Shape;2296;p253"/>
          <p:cNvSpPr txBox="1"/>
          <p:nvPr/>
        </p:nvSpPr>
        <p:spPr>
          <a:xfrm>
            <a:off x="3014250" y="4283125"/>
            <a:ext cx="21159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https://www.newmobility.com/2013/07/walking-wheelchair-with-12-legs/</a:t>
            </a:r>
            <a:endParaRPr sz="600">
              <a:solidFill>
                <a:schemeClr val="dk1"/>
              </a:solidFill>
            </a:endParaRPr>
          </a:p>
        </p:txBody>
      </p:sp>
      <p:sp>
        <p:nvSpPr>
          <p:cNvPr id="2297" name="Google Shape;2297;p253"/>
          <p:cNvSpPr txBox="1"/>
          <p:nvPr/>
        </p:nvSpPr>
        <p:spPr>
          <a:xfrm>
            <a:off x="384700" y="4663225"/>
            <a:ext cx="2058300" cy="2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https://www.newmobility.com/2018/09/spider-chair/</a:t>
            </a:r>
            <a:endParaRPr sz="600">
              <a:solidFill>
                <a:schemeClr val="dk1"/>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2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Strandbeest Locomotion - Pros</a:t>
            </a:r>
            <a:endParaRPr/>
          </a:p>
        </p:txBody>
      </p:sp>
      <p:sp>
        <p:nvSpPr>
          <p:cNvPr id="2303" name="Google Shape;2303;p254"/>
          <p:cNvSpPr txBox="1"/>
          <p:nvPr>
            <p:ph idx="1" type="body"/>
          </p:nvPr>
        </p:nvSpPr>
        <p:spPr>
          <a:xfrm>
            <a:off x="311700" y="1152475"/>
            <a:ext cx="4532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Legs can be actuated with very few motors</a:t>
            </a:r>
            <a:endParaRPr/>
          </a:p>
          <a:p>
            <a:pPr indent="-342900" lvl="0" marL="457200" rtl="0" algn="l">
              <a:spcBef>
                <a:spcPts val="0"/>
              </a:spcBef>
              <a:spcAft>
                <a:spcPts val="0"/>
              </a:spcAft>
              <a:buSzPts val="1800"/>
              <a:buChar char="●"/>
            </a:pPr>
            <a:r>
              <a:rPr lang="en"/>
              <a:t>Chair centric design is compact and relatively lightweight</a:t>
            </a:r>
            <a:r>
              <a:rPr lang="en" sz="800"/>
              <a:t> (center photo on previous slide is 96 kg)</a:t>
            </a:r>
            <a:endParaRPr sz="800"/>
          </a:p>
          <a:p>
            <a:pPr indent="-342900" lvl="0" marL="457200" rtl="0" algn="l">
              <a:spcBef>
                <a:spcPts val="0"/>
              </a:spcBef>
              <a:spcAft>
                <a:spcPts val="0"/>
              </a:spcAft>
              <a:buSzPts val="1800"/>
              <a:buChar char="●"/>
            </a:pPr>
            <a:r>
              <a:rPr lang="en"/>
              <a:t>Novel and interesting design</a:t>
            </a:r>
            <a:endParaRPr/>
          </a:p>
        </p:txBody>
      </p:sp>
      <p:sp>
        <p:nvSpPr>
          <p:cNvPr id="2304" name="Google Shape;2304;p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5" name="Google Shape;2305;p254"/>
          <p:cNvPicPr preferRelativeResize="0"/>
          <p:nvPr/>
        </p:nvPicPr>
        <p:blipFill>
          <a:blip r:embed="rId3">
            <a:alphaModFix/>
          </a:blip>
          <a:stretch>
            <a:fillRect/>
          </a:stretch>
        </p:blipFill>
        <p:spPr>
          <a:xfrm>
            <a:off x="4945500" y="1117475"/>
            <a:ext cx="3695875" cy="3156900"/>
          </a:xfrm>
          <a:prstGeom prst="rect">
            <a:avLst/>
          </a:prstGeom>
          <a:noFill/>
          <a:ln>
            <a:noFill/>
          </a:ln>
        </p:spPr>
      </p:pic>
      <p:sp>
        <p:nvSpPr>
          <p:cNvPr id="2306" name="Google Shape;2306;p254"/>
          <p:cNvSpPr txBox="1"/>
          <p:nvPr/>
        </p:nvSpPr>
        <p:spPr>
          <a:xfrm>
            <a:off x="5984125" y="4274375"/>
            <a:ext cx="2279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https://theawesomer.com/the-walking-chair/539767/</a:t>
            </a:r>
            <a:endParaRPr sz="700">
              <a:solidFill>
                <a:schemeClr val="dk1"/>
              </a:solidFill>
            </a:endParaRPr>
          </a:p>
        </p:txBody>
      </p:sp>
      <p:pic>
        <p:nvPicPr>
          <p:cNvPr id="2307" name="Google Shape;2307;p254"/>
          <p:cNvPicPr preferRelativeResize="0"/>
          <p:nvPr/>
        </p:nvPicPr>
        <p:blipFill>
          <a:blip r:embed="rId4">
            <a:alphaModFix/>
          </a:blip>
          <a:stretch>
            <a:fillRect/>
          </a:stretch>
        </p:blipFill>
        <p:spPr>
          <a:xfrm>
            <a:off x="670225" y="3015075"/>
            <a:ext cx="3340575" cy="1879075"/>
          </a:xfrm>
          <a:prstGeom prst="rect">
            <a:avLst/>
          </a:prstGeom>
          <a:noFill/>
          <a:ln>
            <a:noFill/>
          </a:ln>
        </p:spPr>
      </p:pic>
      <p:sp>
        <p:nvSpPr>
          <p:cNvPr id="2308" name="Google Shape;2308;p254"/>
          <p:cNvSpPr txBox="1"/>
          <p:nvPr/>
        </p:nvSpPr>
        <p:spPr>
          <a:xfrm>
            <a:off x="947475" y="4844300"/>
            <a:ext cx="31560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https://mikeshouts.com/bicycle-with-mechanical-walking-legs-by-the-q/</a:t>
            </a:r>
            <a:endParaRPr sz="700">
              <a:solidFill>
                <a:schemeClr val="dk1"/>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2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Strandbeest Locomotion - Cons</a:t>
            </a:r>
            <a:endParaRPr/>
          </a:p>
        </p:txBody>
      </p:sp>
      <p:sp>
        <p:nvSpPr>
          <p:cNvPr id="2314" name="Google Shape;2314;p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Very high mechanical complexity (</a:t>
            </a:r>
            <a:r>
              <a:rPr i="1" lang="en"/>
              <a:t>many</a:t>
            </a:r>
            <a:r>
              <a:rPr lang="en"/>
              <a:t> ways to fail)</a:t>
            </a:r>
            <a:endParaRPr/>
          </a:p>
          <a:p>
            <a:pPr indent="-342900" lvl="0" marL="457200" rtl="0" algn="l">
              <a:spcBef>
                <a:spcPts val="0"/>
              </a:spcBef>
              <a:spcAft>
                <a:spcPts val="0"/>
              </a:spcAft>
              <a:buSzPts val="1800"/>
              <a:buChar char="●"/>
            </a:pPr>
            <a:r>
              <a:rPr lang="en"/>
              <a:t>Well tested on sand, but not well tested on rugged/uneven terrain</a:t>
            </a:r>
            <a:endParaRPr/>
          </a:p>
          <a:p>
            <a:pPr indent="-342900" lvl="0" marL="457200" rtl="0" algn="l">
              <a:spcBef>
                <a:spcPts val="0"/>
              </a:spcBef>
              <a:spcAft>
                <a:spcPts val="0"/>
              </a:spcAft>
              <a:buSzPts val="1800"/>
              <a:buChar char="●"/>
            </a:pPr>
            <a:r>
              <a:rPr lang="en"/>
              <a:t>Largely incompatible with stair climbing (due to leg lengths)</a:t>
            </a:r>
            <a:endParaRPr/>
          </a:p>
        </p:txBody>
      </p:sp>
      <p:sp>
        <p:nvSpPr>
          <p:cNvPr id="2315" name="Google Shape;2315;p2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- 6 Wheel w/ Extension</a:t>
            </a:r>
            <a:endParaRPr/>
          </a:p>
        </p:txBody>
      </p:sp>
      <p:sp>
        <p:nvSpPr>
          <p:cNvPr id="2321" name="Google Shape;2321;p2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(wheels not shown)</a:t>
            </a:r>
            <a:endParaRPr/>
          </a:p>
        </p:txBody>
      </p:sp>
      <p:sp>
        <p:nvSpPr>
          <p:cNvPr id="2322" name="Google Shape;2322;p2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23" name="Google Shape;2323;p256"/>
          <p:cNvPicPr preferRelativeResize="0"/>
          <p:nvPr/>
        </p:nvPicPr>
        <p:blipFill>
          <a:blip r:embed="rId3">
            <a:alphaModFix/>
          </a:blip>
          <a:stretch>
            <a:fillRect/>
          </a:stretch>
        </p:blipFill>
        <p:spPr>
          <a:xfrm>
            <a:off x="165450" y="1446375"/>
            <a:ext cx="5596076" cy="3610448"/>
          </a:xfrm>
          <a:prstGeom prst="rect">
            <a:avLst/>
          </a:prstGeom>
          <a:noFill/>
          <a:ln>
            <a:noFill/>
          </a:ln>
        </p:spPr>
      </p:pic>
      <p:pic>
        <p:nvPicPr>
          <p:cNvPr id="2324" name="Google Shape;2324;p256"/>
          <p:cNvPicPr preferRelativeResize="0"/>
          <p:nvPr/>
        </p:nvPicPr>
        <p:blipFill>
          <a:blip r:embed="rId4">
            <a:alphaModFix/>
          </a:blip>
          <a:stretch>
            <a:fillRect/>
          </a:stretch>
        </p:blipFill>
        <p:spPr>
          <a:xfrm>
            <a:off x="3856100" y="445025"/>
            <a:ext cx="5233474" cy="3189299"/>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- 6 Wheels w/ Extension</a:t>
            </a:r>
            <a:endParaRPr/>
          </a:p>
        </p:txBody>
      </p:sp>
      <p:sp>
        <p:nvSpPr>
          <p:cNvPr id="2330" name="Google Shape;2330;p2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concept involves a 6 wheel rover with two possible configurations. In the normal driving mode, the rear 4 wheels are close together and act as tandem wheels. In the </a:t>
            </a:r>
            <a:r>
              <a:rPr lang="en"/>
              <a:t>contingency</a:t>
            </a:r>
            <a:r>
              <a:rPr lang="en"/>
              <a:t> </a:t>
            </a:r>
            <a:r>
              <a:rPr lang="en"/>
              <a:t>configuration</a:t>
            </a:r>
            <a:r>
              <a:rPr lang="en"/>
              <a:t>, the chassis extends to provide a wider base so the shifted center of mass (due to the second astronaut) is still centered (front/back) on the rover. In its original implementation, this extension would be actuated via a hand crank which turned a pinion to move the rack (the extender). Subsequent iterations on this design used two extending beams (as shown on the previous slide) for improved stability, as well as an additional pivot (orange, on the previous slide), allowing for the rear wheels to not be coplanar with the rest of the rover (ex: exiting a hill)</a:t>
            </a:r>
            <a:endParaRPr/>
          </a:p>
        </p:txBody>
      </p:sp>
      <p:sp>
        <p:nvSpPr>
          <p:cNvPr id="2331" name="Google Shape;2331;p2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5" name="Shape 2335"/>
        <p:cNvGrpSpPr/>
        <p:nvPr/>
      </p:nvGrpSpPr>
      <p:grpSpPr>
        <a:xfrm>
          <a:off x="0" y="0"/>
          <a:ext cx="0" cy="0"/>
          <a:chOff x="0" y="0"/>
          <a:chExt cx="0" cy="0"/>
        </a:xfrm>
      </p:grpSpPr>
      <p:sp>
        <p:nvSpPr>
          <p:cNvPr id="2336" name="Google Shape;2336;p2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Crank Actuated Extension</a:t>
            </a:r>
            <a:endParaRPr/>
          </a:p>
        </p:txBody>
      </p:sp>
      <p:sp>
        <p:nvSpPr>
          <p:cNvPr id="2337" name="Google Shape;2337;p2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38" name="Google Shape;2338;p258" title="Rack 2.mp4">
            <a:hlinkClick r:id="rId3"/>
          </p:cNvPr>
          <p:cNvPicPr preferRelativeResize="0"/>
          <p:nvPr/>
        </p:nvPicPr>
        <p:blipFill>
          <a:blip r:embed="rId4">
            <a:alphaModFix/>
          </a:blip>
          <a:stretch>
            <a:fillRect/>
          </a:stretch>
        </p:blipFill>
        <p:spPr>
          <a:xfrm>
            <a:off x="2196600" y="10603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8"/>
                                        </p:tgtEl>
                                        <p:attrNameLst>
                                          <p:attrName>style.visibility</p:attrName>
                                        </p:attrNameLst>
                                      </p:cBhvr>
                                      <p:to>
                                        <p:strVal val="visible"/>
                                      </p:to>
                                    </p:set>
                                    <p:animEffect filter="fade" transition="in">
                                      <p:cBhvr>
                                        <p:cTn dur="1000"/>
                                        <p:tgtEl>
                                          <p:spTgt spid="2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2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Structure</a:t>
            </a:r>
            <a:endParaRPr/>
          </a:p>
        </p:txBody>
      </p:sp>
      <p:sp>
        <p:nvSpPr>
          <p:cNvPr id="2344" name="Google Shape;2344;p2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2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0" name="Google Shape;2350;p260"/>
          <p:cNvSpPr/>
          <p:nvPr/>
        </p:nvSpPr>
        <p:spPr>
          <a:xfrm>
            <a:off x="1240200" y="3169250"/>
            <a:ext cx="6746400" cy="3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60"/>
          <p:cNvSpPr/>
          <p:nvPr/>
        </p:nvSpPr>
        <p:spPr>
          <a:xfrm>
            <a:off x="1104850" y="3532550"/>
            <a:ext cx="320700" cy="277200"/>
          </a:xfrm>
          <a:prstGeom prst="triangl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60"/>
          <p:cNvSpPr/>
          <p:nvPr/>
        </p:nvSpPr>
        <p:spPr>
          <a:xfrm>
            <a:off x="7818425" y="3532550"/>
            <a:ext cx="320700" cy="277200"/>
          </a:xfrm>
          <a:prstGeom prst="triangl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60"/>
          <p:cNvSpPr/>
          <p:nvPr/>
        </p:nvSpPr>
        <p:spPr>
          <a:xfrm>
            <a:off x="2707725" y="1452400"/>
            <a:ext cx="320700" cy="17169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60"/>
          <p:cNvSpPr/>
          <p:nvPr/>
        </p:nvSpPr>
        <p:spPr>
          <a:xfrm>
            <a:off x="6172750" y="1452400"/>
            <a:ext cx="320700" cy="17169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60"/>
          <p:cNvSpPr txBox="1"/>
          <p:nvPr/>
        </p:nvSpPr>
        <p:spPr>
          <a:xfrm>
            <a:off x="2707725" y="1089100"/>
            <a:ext cx="320700" cy="3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F</a:t>
            </a:r>
            <a:endParaRPr>
              <a:solidFill>
                <a:schemeClr val="dk1"/>
              </a:solidFill>
            </a:endParaRPr>
          </a:p>
        </p:txBody>
      </p:sp>
      <p:sp>
        <p:nvSpPr>
          <p:cNvPr id="2356" name="Google Shape;2356;p260"/>
          <p:cNvSpPr txBox="1"/>
          <p:nvPr/>
        </p:nvSpPr>
        <p:spPr>
          <a:xfrm>
            <a:off x="6172750" y="1089100"/>
            <a:ext cx="320700" cy="3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F</a:t>
            </a:r>
            <a:endParaRPr>
              <a:solidFill>
                <a:schemeClr val="dk1"/>
              </a:solidFill>
            </a:endParaRPr>
          </a:p>
        </p:txBody>
      </p:sp>
      <p:sp>
        <p:nvSpPr>
          <p:cNvPr id="2357" name="Google Shape;2357;p260"/>
          <p:cNvSpPr txBox="1"/>
          <p:nvPr/>
        </p:nvSpPr>
        <p:spPr>
          <a:xfrm>
            <a:off x="166425" y="1252925"/>
            <a:ext cx="208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F=670kg*1.62m/s</a:t>
            </a:r>
            <a:r>
              <a:rPr baseline="30000" lang="en">
                <a:solidFill>
                  <a:schemeClr val="dk1"/>
                </a:solidFill>
              </a:rPr>
              <a:t>2</a:t>
            </a:r>
            <a:r>
              <a:rPr lang="en">
                <a:solidFill>
                  <a:schemeClr val="dk1"/>
                </a:solidFill>
              </a:rPr>
              <a:t>*0.5</a:t>
            </a:r>
            <a:endParaRPr>
              <a:solidFill>
                <a:schemeClr val="dk1"/>
              </a:solidFill>
            </a:endParaRPr>
          </a:p>
        </p:txBody>
      </p:sp>
      <p:cxnSp>
        <p:nvCxnSpPr>
          <p:cNvPr id="2358" name="Google Shape;2358;p260"/>
          <p:cNvCxnSpPr/>
          <p:nvPr/>
        </p:nvCxnSpPr>
        <p:spPr>
          <a:xfrm>
            <a:off x="1275825" y="3967150"/>
            <a:ext cx="6710700" cy="0"/>
          </a:xfrm>
          <a:prstGeom prst="straightConnector1">
            <a:avLst/>
          </a:prstGeom>
          <a:noFill/>
          <a:ln cap="flat" cmpd="sng" w="28575">
            <a:solidFill>
              <a:srgbClr val="FFFFFF"/>
            </a:solidFill>
            <a:prstDash val="solid"/>
            <a:round/>
            <a:headEnd len="med" w="med" type="stealth"/>
            <a:tailEnd len="med" w="med" type="stealth"/>
          </a:ln>
        </p:spPr>
      </p:cxnSp>
      <p:sp>
        <p:nvSpPr>
          <p:cNvPr id="2359" name="Google Shape;2359;p260"/>
          <p:cNvSpPr txBox="1"/>
          <p:nvPr/>
        </p:nvSpPr>
        <p:spPr>
          <a:xfrm>
            <a:off x="4424550" y="3746050"/>
            <a:ext cx="377700" cy="442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L</a:t>
            </a:r>
            <a:endParaRPr>
              <a:solidFill>
                <a:schemeClr val="dk1"/>
              </a:solidFill>
            </a:endParaRPr>
          </a:p>
        </p:txBody>
      </p:sp>
      <p:cxnSp>
        <p:nvCxnSpPr>
          <p:cNvPr id="2360" name="Google Shape;2360;p260"/>
          <p:cNvCxnSpPr/>
          <p:nvPr/>
        </p:nvCxnSpPr>
        <p:spPr>
          <a:xfrm>
            <a:off x="1275825" y="4358975"/>
            <a:ext cx="1567200" cy="0"/>
          </a:xfrm>
          <a:prstGeom prst="straightConnector1">
            <a:avLst/>
          </a:prstGeom>
          <a:noFill/>
          <a:ln cap="flat" cmpd="sng" w="28575">
            <a:solidFill>
              <a:schemeClr val="dk1"/>
            </a:solidFill>
            <a:prstDash val="solid"/>
            <a:round/>
            <a:headEnd len="med" w="med" type="none"/>
            <a:tailEnd len="med" w="med" type="triangle"/>
          </a:ln>
        </p:spPr>
      </p:cxnSp>
      <p:sp>
        <p:nvSpPr>
          <p:cNvPr id="2361" name="Google Shape;2361;p260"/>
          <p:cNvSpPr txBox="1"/>
          <p:nvPr/>
        </p:nvSpPr>
        <p:spPr>
          <a:xfrm>
            <a:off x="1741625" y="4137875"/>
            <a:ext cx="377700" cy="442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x</a:t>
            </a:r>
            <a:endParaRPr>
              <a:solidFill>
                <a:schemeClr val="dk1"/>
              </a:solidFill>
            </a:endParaRPr>
          </a:p>
        </p:txBody>
      </p:sp>
      <p:cxnSp>
        <p:nvCxnSpPr>
          <p:cNvPr id="2362" name="Google Shape;2362;p260"/>
          <p:cNvCxnSpPr>
            <a:stCxn id="2351" idx="3"/>
          </p:cNvCxnSpPr>
          <p:nvPr/>
        </p:nvCxnSpPr>
        <p:spPr>
          <a:xfrm>
            <a:off x="1265200" y="3809750"/>
            <a:ext cx="0" cy="727200"/>
          </a:xfrm>
          <a:prstGeom prst="straightConnector1">
            <a:avLst/>
          </a:prstGeom>
          <a:noFill/>
          <a:ln cap="flat" cmpd="sng" w="9525">
            <a:solidFill>
              <a:srgbClr val="FFFFFF"/>
            </a:solidFill>
            <a:prstDash val="dash"/>
            <a:round/>
            <a:headEnd len="med" w="med" type="none"/>
            <a:tailEnd len="med" w="med" type="none"/>
          </a:ln>
        </p:spPr>
      </p:cxnSp>
      <p:cxnSp>
        <p:nvCxnSpPr>
          <p:cNvPr id="2363" name="Google Shape;2363;p260"/>
          <p:cNvCxnSpPr/>
          <p:nvPr/>
        </p:nvCxnSpPr>
        <p:spPr>
          <a:xfrm>
            <a:off x="7978775" y="3809750"/>
            <a:ext cx="0" cy="727200"/>
          </a:xfrm>
          <a:prstGeom prst="straightConnector1">
            <a:avLst/>
          </a:prstGeom>
          <a:noFill/>
          <a:ln cap="flat" cmpd="sng" w="9525">
            <a:solidFill>
              <a:srgbClr val="FFFFFF"/>
            </a:solidFill>
            <a:prstDash val="dash"/>
            <a:round/>
            <a:headEnd len="med" w="med" type="none"/>
            <a:tailEnd len="med" w="med" type="none"/>
          </a:ln>
        </p:spPr>
      </p:cxnSp>
      <p:sp>
        <p:nvSpPr>
          <p:cNvPr id="2364" name="Google Shape;2364;p260"/>
          <p:cNvSpPr txBox="1"/>
          <p:nvPr>
            <p:ph type="title"/>
          </p:nvPr>
        </p:nvSpPr>
        <p:spPr>
          <a:xfrm>
            <a:off x="311700" y="51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 Analysis - Rear Arch Cross Beam</a:t>
            </a:r>
            <a:endParaRPr/>
          </a:p>
        </p:txBody>
      </p:sp>
      <p:pic>
        <p:nvPicPr>
          <p:cNvPr id="2365" name="Google Shape;2365;p260"/>
          <p:cNvPicPr preferRelativeResize="0"/>
          <p:nvPr/>
        </p:nvPicPr>
        <p:blipFill>
          <a:blip r:embed="rId3">
            <a:alphaModFix/>
          </a:blip>
          <a:stretch>
            <a:fillRect/>
          </a:stretch>
        </p:blipFill>
        <p:spPr>
          <a:xfrm>
            <a:off x="318825" y="1791100"/>
            <a:ext cx="1516900" cy="277200"/>
          </a:xfrm>
          <a:prstGeom prst="rect">
            <a:avLst/>
          </a:prstGeom>
          <a:noFill/>
          <a:ln>
            <a:noFill/>
          </a:ln>
        </p:spPr>
      </p:pic>
      <p:sp>
        <p:nvSpPr>
          <p:cNvPr id="2366" name="Google Shape;2366;p260"/>
          <p:cNvSpPr txBox="1"/>
          <p:nvPr/>
        </p:nvSpPr>
        <p:spPr>
          <a:xfrm>
            <a:off x="64100" y="4814150"/>
            <a:ext cx="19377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https://mechanicalc.com/reference/beam-analysis</a:t>
            </a:r>
            <a:endParaRPr sz="600">
              <a:solidFill>
                <a:schemeClr val="dk1"/>
              </a:solidFill>
            </a:endParaRPr>
          </a:p>
        </p:txBody>
      </p:sp>
      <p:cxnSp>
        <p:nvCxnSpPr>
          <p:cNvPr id="2367" name="Google Shape;2367;p260"/>
          <p:cNvCxnSpPr/>
          <p:nvPr/>
        </p:nvCxnSpPr>
        <p:spPr>
          <a:xfrm>
            <a:off x="1240200" y="2412350"/>
            <a:ext cx="0" cy="727200"/>
          </a:xfrm>
          <a:prstGeom prst="straightConnector1">
            <a:avLst/>
          </a:prstGeom>
          <a:noFill/>
          <a:ln cap="flat" cmpd="sng" w="9525">
            <a:solidFill>
              <a:srgbClr val="FFFFFF"/>
            </a:solidFill>
            <a:prstDash val="dash"/>
            <a:round/>
            <a:headEnd len="med" w="med" type="none"/>
            <a:tailEnd len="med" w="med" type="none"/>
          </a:ln>
        </p:spPr>
      </p:cxnSp>
      <p:cxnSp>
        <p:nvCxnSpPr>
          <p:cNvPr id="2368" name="Google Shape;2368;p260"/>
          <p:cNvCxnSpPr/>
          <p:nvPr/>
        </p:nvCxnSpPr>
        <p:spPr>
          <a:xfrm>
            <a:off x="1240200" y="2689275"/>
            <a:ext cx="1567200" cy="0"/>
          </a:xfrm>
          <a:prstGeom prst="straightConnector1">
            <a:avLst/>
          </a:prstGeom>
          <a:noFill/>
          <a:ln cap="flat" cmpd="sng" w="28575">
            <a:solidFill>
              <a:schemeClr val="dk1"/>
            </a:solidFill>
            <a:prstDash val="solid"/>
            <a:round/>
            <a:headEnd len="med" w="med" type="stealth"/>
            <a:tailEnd len="med" w="med" type="stealth"/>
          </a:ln>
        </p:spPr>
      </p:cxnSp>
      <p:sp>
        <p:nvSpPr>
          <p:cNvPr id="2369" name="Google Shape;2369;p260"/>
          <p:cNvSpPr txBox="1"/>
          <p:nvPr/>
        </p:nvSpPr>
        <p:spPr>
          <a:xfrm>
            <a:off x="1834950" y="2468175"/>
            <a:ext cx="377700" cy="442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a</a:t>
            </a:r>
            <a:endParaRPr>
              <a:solidFill>
                <a:schemeClr val="dk1"/>
              </a:solidFill>
            </a:endParaRPr>
          </a:p>
        </p:txBody>
      </p:sp>
      <p:cxnSp>
        <p:nvCxnSpPr>
          <p:cNvPr id="2370" name="Google Shape;2370;p260"/>
          <p:cNvCxnSpPr/>
          <p:nvPr/>
        </p:nvCxnSpPr>
        <p:spPr>
          <a:xfrm>
            <a:off x="6411575" y="2775950"/>
            <a:ext cx="1567200" cy="0"/>
          </a:xfrm>
          <a:prstGeom prst="straightConnector1">
            <a:avLst/>
          </a:prstGeom>
          <a:noFill/>
          <a:ln cap="flat" cmpd="sng" w="28575">
            <a:solidFill>
              <a:schemeClr val="dk1"/>
            </a:solidFill>
            <a:prstDash val="solid"/>
            <a:round/>
            <a:headEnd len="med" w="med" type="stealth"/>
            <a:tailEnd len="med" w="med" type="stealth"/>
          </a:ln>
        </p:spPr>
      </p:cxnSp>
      <p:sp>
        <p:nvSpPr>
          <p:cNvPr id="2371" name="Google Shape;2371;p260"/>
          <p:cNvSpPr txBox="1"/>
          <p:nvPr/>
        </p:nvSpPr>
        <p:spPr>
          <a:xfrm>
            <a:off x="7006325" y="2554850"/>
            <a:ext cx="377700" cy="442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a</a:t>
            </a:r>
            <a:endParaRPr>
              <a:solidFill>
                <a:schemeClr val="dk1"/>
              </a:solidFill>
            </a:endParaRPr>
          </a:p>
        </p:txBody>
      </p:sp>
      <p:cxnSp>
        <p:nvCxnSpPr>
          <p:cNvPr id="2372" name="Google Shape;2372;p260"/>
          <p:cNvCxnSpPr/>
          <p:nvPr/>
        </p:nvCxnSpPr>
        <p:spPr>
          <a:xfrm>
            <a:off x="7978775" y="2468175"/>
            <a:ext cx="0" cy="727200"/>
          </a:xfrm>
          <a:prstGeom prst="straightConnector1">
            <a:avLst/>
          </a:prstGeom>
          <a:noFill/>
          <a:ln cap="flat" cmpd="sng" w="9525">
            <a:solidFill>
              <a:srgbClr val="FFFFFF"/>
            </a:solidFill>
            <a:prstDash val="dash"/>
            <a:round/>
            <a:headEnd len="med" w="med" type="none"/>
            <a:tailEnd len="med" w="med" type="none"/>
          </a:ln>
        </p:spPr>
      </p:cxnSp>
      <p:sp>
        <p:nvSpPr>
          <p:cNvPr id="2373" name="Google Shape;2373;p260"/>
          <p:cNvSpPr txBox="1"/>
          <p:nvPr/>
        </p:nvSpPr>
        <p:spPr>
          <a:xfrm>
            <a:off x="6880000" y="1348550"/>
            <a:ext cx="208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L=1.5m</a:t>
            </a:r>
            <a:endParaRPr>
              <a:solidFill>
                <a:schemeClr val="dk1"/>
              </a:solidFill>
            </a:endParaRPr>
          </a:p>
          <a:p>
            <a:pPr indent="0" lvl="0" marL="0" rtl="0" algn="l">
              <a:spcBef>
                <a:spcPts val="0"/>
              </a:spcBef>
              <a:spcAft>
                <a:spcPts val="0"/>
              </a:spcAft>
              <a:buNone/>
            </a:pPr>
            <a:r>
              <a:rPr lang="en">
                <a:solidFill>
                  <a:schemeClr val="dk1"/>
                </a:solidFill>
              </a:rPr>
              <a:t>a=0.25m</a:t>
            </a:r>
            <a:endParaRPr>
              <a:solidFill>
                <a:schemeClr val="dk1"/>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45-9090 Type Aluminum Extrusion</a:t>
            </a:r>
            <a:endParaRPr/>
          </a:p>
        </p:txBody>
      </p:sp>
      <p:sp>
        <p:nvSpPr>
          <p:cNvPr id="2379" name="Google Shape;2379;p261"/>
          <p:cNvSpPr txBox="1"/>
          <p:nvPr>
            <p:ph idx="1" type="body"/>
          </p:nvPr>
        </p:nvSpPr>
        <p:spPr>
          <a:xfrm>
            <a:off x="311700" y="1152475"/>
            <a:ext cx="483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Young’s Modulus=70*10</a:t>
            </a:r>
            <a:r>
              <a:rPr baseline="30000" lang="en"/>
              <a:t>9</a:t>
            </a:r>
            <a:r>
              <a:rPr lang="en"/>
              <a:t> Pa</a:t>
            </a:r>
            <a:endParaRPr/>
          </a:p>
          <a:p>
            <a:pPr indent="0" lvl="0" marL="0" rtl="0" algn="l">
              <a:spcBef>
                <a:spcPts val="1600"/>
              </a:spcBef>
              <a:spcAft>
                <a:spcPts val="0"/>
              </a:spcAft>
              <a:buNone/>
            </a:pPr>
            <a:r>
              <a:rPr lang="en"/>
              <a:t>I = 179.4968 cm</a:t>
            </a:r>
            <a:r>
              <a:rPr baseline="30000" lang="en"/>
              <a:t>4</a:t>
            </a:r>
            <a:endParaRPr/>
          </a:p>
          <a:p>
            <a:pPr indent="0" lvl="0" marL="0" rtl="0" algn="l">
              <a:spcBef>
                <a:spcPts val="1600"/>
              </a:spcBef>
              <a:spcAft>
                <a:spcPts val="0"/>
              </a:spcAft>
              <a:buNone/>
            </a:pPr>
            <a:r>
              <a:rPr lang="en"/>
              <a:t>A = 20.014 cm</a:t>
            </a:r>
            <a:r>
              <a:rPr baseline="30000" lang="en"/>
              <a:t>2</a:t>
            </a:r>
            <a:endParaRPr/>
          </a:p>
          <a:p>
            <a:pPr indent="0" lvl="0" marL="0" rtl="0" algn="l">
              <a:spcBef>
                <a:spcPts val="1600"/>
              </a:spcBef>
              <a:spcAft>
                <a:spcPts val="0"/>
              </a:spcAft>
              <a:buNone/>
            </a:pPr>
            <a:r>
              <a:rPr lang="en"/>
              <a:t>Total Mass: </a:t>
            </a:r>
            <a:r>
              <a:rPr b="1" lang="en">
                <a:solidFill>
                  <a:srgbClr val="CC0000"/>
                </a:solidFill>
              </a:rPr>
              <a:t>8.104 kg</a:t>
            </a:r>
            <a:endParaRPr b="1">
              <a:solidFill>
                <a:srgbClr val="CC0000"/>
              </a:solidFill>
            </a:endParaRPr>
          </a:p>
          <a:p>
            <a:pPr indent="0" lvl="0" marL="0" rtl="0" algn="l">
              <a:spcBef>
                <a:spcPts val="1600"/>
              </a:spcBef>
              <a:spcAft>
                <a:spcPts val="0"/>
              </a:spcAft>
              <a:buNone/>
            </a:pPr>
            <a:r>
              <a:rPr lang="en"/>
              <a:t>Max Deflection (@x=L/2): </a:t>
            </a:r>
            <a:r>
              <a:rPr b="1" lang="en">
                <a:solidFill>
                  <a:srgbClr val="00FF00"/>
                </a:solidFill>
              </a:rPr>
              <a:t>0.29 mm</a:t>
            </a:r>
            <a:endParaRPr b="1">
              <a:solidFill>
                <a:srgbClr val="00FF00"/>
              </a:solidFill>
            </a:endParaRPr>
          </a:p>
          <a:p>
            <a:pPr indent="0" lvl="0" marL="0" rtl="0" algn="l">
              <a:spcBef>
                <a:spcPts val="1600"/>
              </a:spcBef>
              <a:spcAft>
                <a:spcPts val="1600"/>
              </a:spcAft>
              <a:buNone/>
            </a:pPr>
            <a:r>
              <a:t/>
            </a:r>
            <a:endParaRPr/>
          </a:p>
        </p:txBody>
      </p:sp>
      <p:sp>
        <p:nvSpPr>
          <p:cNvPr id="2380" name="Google Shape;2380;p2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81" name="Google Shape;2381;p261"/>
          <p:cNvPicPr preferRelativeResize="0"/>
          <p:nvPr/>
        </p:nvPicPr>
        <p:blipFill>
          <a:blip r:embed="rId3">
            <a:alphaModFix/>
          </a:blip>
          <a:stretch>
            <a:fillRect/>
          </a:stretch>
        </p:blipFill>
        <p:spPr>
          <a:xfrm>
            <a:off x="5149050" y="1152475"/>
            <a:ext cx="3641925" cy="3641925"/>
          </a:xfrm>
          <a:prstGeom prst="rect">
            <a:avLst/>
          </a:prstGeom>
          <a:noFill/>
          <a:ln>
            <a:noFill/>
          </a:ln>
        </p:spPr>
      </p:pic>
      <p:sp>
        <p:nvSpPr>
          <p:cNvPr id="2382" name="Google Shape;2382;p261"/>
          <p:cNvSpPr txBox="1"/>
          <p:nvPr/>
        </p:nvSpPr>
        <p:spPr>
          <a:xfrm>
            <a:off x="6760625" y="4794400"/>
            <a:ext cx="15102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rPr>
              <a:t>https://8020.net/45-9090.html#</a:t>
            </a:r>
            <a:endParaRPr sz="7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Stability - Design Solution</a:t>
            </a:r>
            <a:endParaRPr/>
          </a:p>
        </p:txBody>
      </p:sp>
      <p:sp>
        <p:nvSpPr>
          <p:cNvPr id="352" name="Google Shape;35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Non Extended - When the rover has only one EVA crew with an overall design mass of 500 kg.</a:t>
            </a:r>
            <a:endParaRPr sz="1600"/>
          </a:p>
          <a:p>
            <a:pPr indent="-330200" lvl="1" marL="914400" rtl="0" algn="l">
              <a:spcBef>
                <a:spcPts val="0"/>
              </a:spcBef>
              <a:spcAft>
                <a:spcPts val="0"/>
              </a:spcAft>
              <a:buSzPts val="1600"/>
              <a:buChar char="○"/>
            </a:pPr>
            <a:r>
              <a:rPr lang="en" sz="1600"/>
              <a:t>Length of rover (l) - 2 m</a:t>
            </a:r>
            <a:endParaRPr sz="1600"/>
          </a:p>
          <a:p>
            <a:pPr indent="-330200" lvl="1" marL="914400" rtl="0" algn="l">
              <a:spcBef>
                <a:spcPts val="0"/>
              </a:spcBef>
              <a:spcAft>
                <a:spcPts val="0"/>
              </a:spcAft>
              <a:buSzPts val="1600"/>
              <a:buChar char="○"/>
            </a:pPr>
            <a:r>
              <a:rPr lang="en" sz="1600"/>
              <a:t>Width of rover ( c ) - 1.6 m</a:t>
            </a:r>
            <a:endParaRPr sz="1600"/>
          </a:p>
          <a:p>
            <a:pPr indent="-330200" lvl="1" marL="914400" rtl="0" algn="l">
              <a:spcBef>
                <a:spcPts val="0"/>
              </a:spcBef>
              <a:spcAft>
                <a:spcPts val="0"/>
              </a:spcAft>
              <a:buSzPts val="1600"/>
              <a:buChar char="○"/>
            </a:pPr>
            <a:r>
              <a:rPr lang="en" sz="1600"/>
              <a:t>Height of CoM (h) - 0.5 m </a:t>
            </a:r>
            <a:endParaRPr sz="1600"/>
          </a:p>
          <a:p>
            <a:pPr indent="-330200" lvl="1" marL="914400" rtl="0" algn="l">
              <a:spcBef>
                <a:spcPts val="0"/>
              </a:spcBef>
              <a:spcAft>
                <a:spcPts val="0"/>
              </a:spcAft>
              <a:buSzPts val="1600"/>
              <a:buChar char="○"/>
            </a:pPr>
            <a:r>
              <a:rPr lang="en" sz="1600"/>
              <a:t>Length between front axle and CoM (a) - 1 m </a:t>
            </a:r>
            <a:endParaRPr sz="1600"/>
          </a:p>
          <a:p>
            <a:pPr indent="-330200" lvl="1" marL="914400" rtl="0" algn="l">
              <a:spcBef>
                <a:spcPts val="0"/>
              </a:spcBef>
              <a:spcAft>
                <a:spcPts val="0"/>
              </a:spcAft>
              <a:buSzPts val="1600"/>
              <a:buChar char="○"/>
            </a:pPr>
            <a:r>
              <a:rPr lang="en" sz="1600"/>
              <a:t>Max Acceleration Rate (m/s</a:t>
            </a:r>
            <a:r>
              <a:rPr baseline="30000" lang="en" sz="1600"/>
              <a:t>2</a:t>
            </a:r>
            <a:r>
              <a:rPr lang="en" sz="1600"/>
              <a:t>) </a:t>
            </a:r>
            <a:endParaRPr sz="1600"/>
          </a:p>
          <a:p>
            <a:pPr indent="-330200" lvl="2" marL="1371600" rtl="0" algn="l">
              <a:spcBef>
                <a:spcPts val="0"/>
              </a:spcBef>
              <a:spcAft>
                <a:spcPts val="0"/>
              </a:spcAft>
              <a:buSzPts val="1600"/>
              <a:buChar char="■"/>
            </a:pPr>
            <a:r>
              <a:rPr lang="en" sz="1600"/>
              <a:t>Flat Terrain - 2.025</a:t>
            </a:r>
            <a:endParaRPr sz="1600"/>
          </a:p>
          <a:p>
            <a:pPr indent="-330200" lvl="2" marL="1371600" rtl="0" algn="l">
              <a:spcBef>
                <a:spcPts val="0"/>
              </a:spcBef>
              <a:spcAft>
                <a:spcPts val="0"/>
              </a:spcAft>
              <a:buSzPts val="1600"/>
              <a:buChar char="■"/>
            </a:pPr>
            <a:r>
              <a:rPr lang="en" sz="1600"/>
              <a:t>Slope - 1.3488</a:t>
            </a:r>
            <a:endParaRPr sz="1600"/>
          </a:p>
          <a:p>
            <a:pPr indent="-330200" lvl="1" marL="914400" rtl="0" algn="l">
              <a:spcBef>
                <a:spcPts val="0"/>
              </a:spcBef>
              <a:spcAft>
                <a:spcPts val="0"/>
              </a:spcAft>
              <a:buSzPts val="1600"/>
              <a:buChar char="○"/>
            </a:pPr>
            <a:r>
              <a:rPr lang="en" sz="1600"/>
              <a:t>Max Deceleration Rate (m/s</a:t>
            </a:r>
            <a:r>
              <a:rPr baseline="30000" lang="en" sz="1600"/>
              <a:t>2</a:t>
            </a:r>
            <a:r>
              <a:rPr lang="en" sz="1600"/>
              <a:t>) </a:t>
            </a:r>
            <a:endParaRPr sz="1600"/>
          </a:p>
          <a:p>
            <a:pPr indent="-330200" lvl="2" marL="1371600" rtl="0" algn="l">
              <a:spcBef>
                <a:spcPts val="0"/>
              </a:spcBef>
              <a:spcAft>
                <a:spcPts val="0"/>
              </a:spcAft>
              <a:buSzPts val="1600"/>
              <a:buChar char="■"/>
            </a:pPr>
            <a:r>
              <a:rPr lang="en" sz="1600"/>
              <a:t>Flat Terrain - 2.025</a:t>
            </a:r>
            <a:endParaRPr sz="1600"/>
          </a:p>
          <a:p>
            <a:pPr indent="-330200" lvl="2" marL="1371600" rtl="0" algn="l">
              <a:spcBef>
                <a:spcPts val="0"/>
              </a:spcBef>
              <a:spcAft>
                <a:spcPts val="0"/>
              </a:spcAft>
              <a:buSzPts val="1600"/>
              <a:buChar char="■"/>
            </a:pPr>
            <a:r>
              <a:rPr lang="en" sz="1600"/>
              <a:t>Slope - 2.45695</a:t>
            </a:r>
            <a:endParaRPr sz="1600"/>
          </a:p>
          <a:p>
            <a:pPr indent="0" lvl="0" marL="0" rtl="0" algn="l">
              <a:spcBef>
                <a:spcPts val="1600"/>
              </a:spcBef>
              <a:spcAft>
                <a:spcPts val="1600"/>
              </a:spcAft>
              <a:buNone/>
            </a:pPr>
            <a:r>
              <a:t/>
            </a:r>
            <a:endParaRPr/>
          </a:p>
        </p:txBody>
      </p:sp>
      <p:sp>
        <p:nvSpPr>
          <p:cNvPr id="353" name="Google Shape;35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2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45-4545 Lite</a:t>
            </a:r>
            <a:r>
              <a:rPr i="1" lang="en"/>
              <a:t> Titanium </a:t>
            </a:r>
            <a:r>
              <a:rPr lang="en"/>
              <a:t>Extrusion</a:t>
            </a:r>
            <a:endParaRPr/>
          </a:p>
        </p:txBody>
      </p:sp>
      <p:sp>
        <p:nvSpPr>
          <p:cNvPr id="2388" name="Google Shape;2388;p262"/>
          <p:cNvSpPr txBox="1"/>
          <p:nvPr>
            <p:ph idx="1" type="body"/>
          </p:nvPr>
        </p:nvSpPr>
        <p:spPr>
          <a:xfrm>
            <a:off x="311700" y="1152475"/>
            <a:ext cx="4583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Young’s Modulus=170*10</a:t>
            </a:r>
            <a:r>
              <a:rPr baseline="30000" lang="en"/>
              <a:t>9</a:t>
            </a:r>
            <a:r>
              <a:rPr lang="en"/>
              <a:t> Pa</a:t>
            </a:r>
            <a:endParaRPr/>
          </a:p>
          <a:p>
            <a:pPr indent="0" lvl="0" marL="0" rtl="0" algn="l">
              <a:spcBef>
                <a:spcPts val="1600"/>
              </a:spcBef>
              <a:spcAft>
                <a:spcPts val="0"/>
              </a:spcAft>
              <a:buNone/>
            </a:pPr>
            <a:r>
              <a:rPr lang="en"/>
              <a:t>I = 9.2029 cm</a:t>
            </a:r>
            <a:r>
              <a:rPr baseline="30000" lang="en"/>
              <a:t>4</a:t>
            </a:r>
            <a:endParaRPr/>
          </a:p>
          <a:p>
            <a:pPr indent="0" lvl="0" marL="0" rtl="0" algn="l">
              <a:spcBef>
                <a:spcPts val="1600"/>
              </a:spcBef>
              <a:spcAft>
                <a:spcPts val="0"/>
              </a:spcAft>
              <a:buNone/>
            </a:pPr>
            <a:r>
              <a:rPr lang="en"/>
              <a:t>A = 5.167 cm</a:t>
            </a:r>
            <a:r>
              <a:rPr baseline="30000" lang="en"/>
              <a:t>2</a:t>
            </a:r>
            <a:endParaRPr/>
          </a:p>
          <a:p>
            <a:pPr indent="0" lvl="0" marL="0" rtl="0" algn="l">
              <a:spcBef>
                <a:spcPts val="1600"/>
              </a:spcBef>
              <a:spcAft>
                <a:spcPts val="0"/>
              </a:spcAft>
              <a:buNone/>
            </a:pPr>
            <a:r>
              <a:rPr lang="en"/>
              <a:t>Total Mass: </a:t>
            </a:r>
            <a:r>
              <a:rPr b="1" lang="en">
                <a:solidFill>
                  <a:srgbClr val="00FF00"/>
                </a:solidFill>
              </a:rPr>
              <a:t>3.49 kg</a:t>
            </a:r>
            <a:endParaRPr b="1">
              <a:solidFill>
                <a:srgbClr val="00FF00"/>
              </a:solidFill>
            </a:endParaRPr>
          </a:p>
          <a:p>
            <a:pPr indent="0" lvl="0" marL="0" rtl="0" algn="l">
              <a:spcBef>
                <a:spcPts val="1600"/>
              </a:spcBef>
              <a:spcAft>
                <a:spcPts val="1600"/>
              </a:spcAft>
              <a:buNone/>
            </a:pPr>
            <a:r>
              <a:rPr lang="en"/>
              <a:t>Max Deflection (@x=L/2): </a:t>
            </a:r>
            <a:r>
              <a:rPr b="1" lang="en">
                <a:solidFill>
                  <a:srgbClr val="CC0000"/>
                </a:solidFill>
              </a:rPr>
              <a:t>3.3mm</a:t>
            </a:r>
            <a:endParaRPr b="1">
              <a:solidFill>
                <a:srgbClr val="CC0000"/>
              </a:solidFill>
            </a:endParaRPr>
          </a:p>
        </p:txBody>
      </p:sp>
      <p:sp>
        <p:nvSpPr>
          <p:cNvPr id="2389" name="Google Shape;2389;p2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90" name="Google Shape;2390;p262"/>
          <p:cNvSpPr txBox="1"/>
          <p:nvPr/>
        </p:nvSpPr>
        <p:spPr>
          <a:xfrm>
            <a:off x="6427950" y="4801575"/>
            <a:ext cx="20445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https://8020.net/45-4545-lite.html</a:t>
            </a:r>
            <a:endParaRPr sz="1000">
              <a:solidFill>
                <a:srgbClr val="FFFFFF"/>
              </a:solidFill>
            </a:endParaRPr>
          </a:p>
        </p:txBody>
      </p:sp>
      <p:pic>
        <p:nvPicPr>
          <p:cNvPr id="2391" name="Google Shape;2391;p262"/>
          <p:cNvPicPr preferRelativeResize="0"/>
          <p:nvPr/>
        </p:nvPicPr>
        <p:blipFill>
          <a:blip r:embed="rId3">
            <a:alphaModFix/>
          </a:blip>
          <a:stretch>
            <a:fillRect/>
          </a:stretch>
        </p:blipFill>
        <p:spPr>
          <a:xfrm>
            <a:off x="4895375" y="675800"/>
            <a:ext cx="4125775" cy="412577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pic>
        <p:nvPicPr>
          <p:cNvPr id="2396" name="Google Shape;2396;p263"/>
          <p:cNvPicPr preferRelativeResize="0"/>
          <p:nvPr/>
        </p:nvPicPr>
        <p:blipFill>
          <a:blip r:embed="rId3">
            <a:alphaModFix/>
          </a:blip>
          <a:stretch>
            <a:fillRect/>
          </a:stretch>
        </p:blipFill>
        <p:spPr>
          <a:xfrm>
            <a:off x="0" y="904862"/>
            <a:ext cx="9144000" cy="4238638"/>
          </a:xfrm>
          <a:prstGeom prst="rect">
            <a:avLst/>
          </a:prstGeom>
          <a:noFill/>
          <a:ln>
            <a:noFill/>
          </a:ln>
        </p:spPr>
      </p:pic>
      <p:sp>
        <p:nvSpPr>
          <p:cNvPr id="2397" name="Google Shape;2397;p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Extension Mechanism - Original</a:t>
            </a:r>
            <a:endParaRPr/>
          </a:p>
        </p:txBody>
      </p:sp>
      <p:sp>
        <p:nvSpPr>
          <p:cNvPr id="2398" name="Google Shape;2398;p263"/>
          <p:cNvSpPr txBox="1"/>
          <p:nvPr>
            <p:ph idx="1" type="body"/>
          </p:nvPr>
        </p:nvSpPr>
        <p:spPr>
          <a:xfrm>
            <a:off x="2762325" y="967275"/>
            <a:ext cx="3556500" cy="71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Rack and pinion on a truss, actuated with a hand crank</a:t>
            </a:r>
            <a:endParaRPr>
              <a:solidFill>
                <a:schemeClr val="dk1"/>
              </a:solidFill>
            </a:endParaRPr>
          </a:p>
        </p:txBody>
      </p:sp>
      <p:sp>
        <p:nvSpPr>
          <p:cNvPr id="2399" name="Google Shape;2399;p2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400" name="Google Shape;2400;p263"/>
          <p:cNvCxnSpPr/>
          <p:nvPr/>
        </p:nvCxnSpPr>
        <p:spPr>
          <a:xfrm>
            <a:off x="3227150" y="3861175"/>
            <a:ext cx="1731300" cy="228000"/>
          </a:xfrm>
          <a:prstGeom prst="straightConnector1">
            <a:avLst/>
          </a:prstGeom>
          <a:noFill/>
          <a:ln cap="flat" cmpd="sng" w="38100">
            <a:solidFill>
              <a:srgbClr val="FF00FF"/>
            </a:solidFill>
            <a:prstDash val="solid"/>
            <a:round/>
            <a:headEnd len="med" w="med" type="stealth"/>
            <a:tailEnd len="med" w="med" type="none"/>
          </a:ln>
        </p:spPr>
      </p:cxnSp>
      <p:sp>
        <p:nvSpPr>
          <p:cNvPr id="2401" name="Google Shape;2401;p263"/>
          <p:cNvSpPr txBox="1"/>
          <p:nvPr>
            <p:ph idx="1" type="body"/>
          </p:nvPr>
        </p:nvSpPr>
        <p:spPr>
          <a:xfrm>
            <a:off x="4851500" y="3819675"/>
            <a:ext cx="24006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Locking pin with a hitch pin to lock the assembly for driving</a:t>
            </a:r>
            <a:endParaRPr>
              <a:solidFill>
                <a:schemeClr val="dk1"/>
              </a:solidFill>
            </a:endParaRPr>
          </a:p>
        </p:txBody>
      </p:sp>
      <p:sp>
        <p:nvSpPr>
          <p:cNvPr id="2402" name="Google Shape;2402;p263"/>
          <p:cNvSpPr txBox="1"/>
          <p:nvPr>
            <p:ph idx="1" type="body"/>
          </p:nvPr>
        </p:nvSpPr>
        <p:spPr>
          <a:xfrm>
            <a:off x="7425650" y="3148425"/>
            <a:ext cx="1542000" cy="71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CC0000"/>
                </a:solidFill>
              </a:rPr>
              <a:t>12.7kg</a:t>
            </a:r>
            <a:r>
              <a:rPr lang="en"/>
              <a:t> </a:t>
            </a:r>
            <a:r>
              <a:rPr lang="en">
                <a:solidFill>
                  <a:schemeClr val="dk1"/>
                </a:solidFill>
              </a:rPr>
              <a:t>each</a:t>
            </a:r>
            <a:endParaRPr>
              <a:solidFill>
                <a:schemeClr val="dk1"/>
              </a:solidFill>
            </a:endParaRPr>
          </a:p>
          <a:p>
            <a:pPr indent="0" lvl="0" marL="0" rtl="0" algn="l">
              <a:lnSpc>
                <a:spcPct val="100000"/>
              </a:lnSpc>
              <a:spcBef>
                <a:spcPts val="0"/>
              </a:spcBef>
              <a:spcAft>
                <a:spcPts val="0"/>
              </a:spcAft>
              <a:buNone/>
            </a:pPr>
            <a:r>
              <a:rPr lang="en">
                <a:solidFill>
                  <a:schemeClr val="dk1"/>
                </a:solidFill>
              </a:rPr>
              <a:t>(2 required)</a:t>
            </a:r>
            <a:endParaRPr>
              <a:solidFill>
                <a:schemeClr val="dk1"/>
              </a:solidFill>
            </a:endParaRPr>
          </a:p>
        </p:txBody>
      </p:sp>
      <p:cxnSp>
        <p:nvCxnSpPr>
          <p:cNvPr id="2403" name="Google Shape;2403;p263"/>
          <p:cNvCxnSpPr/>
          <p:nvPr/>
        </p:nvCxnSpPr>
        <p:spPr>
          <a:xfrm rot="10800000">
            <a:off x="1524625" y="2792600"/>
            <a:ext cx="1424700" cy="477300"/>
          </a:xfrm>
          <a:prstGeom prst="straightConnector1">
            <a:avLst/>
          </a:prstGeom>
          <a:noFill/>
          <a:ln cap="flat" cmpd="sng" w="38100">
            <a:solidFill>
              <a:srgbClr val="FF00FF"/>
            </a:solidFill>
            <a:prstDash val="solid"/>
            <a:round/>
            <a:headEnd len="med" w="med" type="stealth"/>
            <a:tailEnd len="med" w="med" type="none"/>
          </a:ln>
        </p:spPr>
      </p:cxnSp>
      <p:sp>
        <p:nvSpPr>
          <p:cNvPr id="2404" name="Google Shape;2404;p263"/>
          <p:cNvSpPr txBox="1"/>
          <p:nvPr>
            <p:ph idx="1" type="body"/>
          </p:nvPr>
        </p:nvSpPr>
        <p:spPr>
          <a:xfrm>
            <a:off x="-149600" y="1376050"/>
            <a:ext cx="2286900" cy="147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Hinged - back wheels can rotate up/down for improved surface contact</a:t>
            </a:r>
            <a:endParaRPr>
              <a:solidFill>
                <a:schemeClr val="dk1"/>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pic>
        <p:nvPicPr>
          <p:cNvPr id="2409" name="Google Shape;2409;p264"/>
          <p:cNvPicPr preferRelativeResize="0"/>
          <p:nvPr/>
        </p:nvPicPr>
        <p:blipFill>
          <a:blip r:embed="rId3">
            <a:alphaModFix/>
          </a:blip>
          <a:stretch>
            <a:fillRect/>
          </a:stretch>
        </p:blipFill>
        <p:spPr>
          <a:xfrm>
            <a:off x="0" y="904863"/>
            <a:ext cx="9144000" cy="4238625"/>
          </a:xfrm>
          <a:prstGeom prst="rect">
            <a:avLst/>
          </a:prstGeom>
          <a:noFill/>
          <a:ln>
            <a:noFill/>
          </a:ln>
        </p:spPr>
      </p:pic>
      <p:sp>
        <p:nvSpPr>
          <p:cNvPr id="2410" name="Google Shape;2410;p2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Extension Mechanism - Simplified for Weight</a:t>
            </a:r>
            <a:endParaRPr/>
          </a:p>
        </p:txBody>
      </p:sp>
      <p:sp>
        <p:nvSpPr>
          <p:cNvPr id="2411" name="Google Shape;2411;p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2" name="Google Shape;2412;p264"/>
          <p:cNvSpPr txBox="1"/>
          <p:nvPr>
            <p:ph idx="1" type="body"/>
          </p:nvPr>
        </p:nvSpPr>
        <p:spPr>
          <a:xfrm>
            <a:off x="311700" y="981525"/>
            <a:ext cx="5530500" cy="71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Sliding 45-4545-Lite Titanium beam on rollers, actuated by reversing rear wheels</a:t>
            </a:r>
            <a:endParaRPr/>
          </a:p>
        </p:txBody>
      </p:sp>
      <p:sp>
        <p:nvSpPr>
          <p:cNvPr id="2413" name="Google Shape;2413;p264"/>
          <p:cNvSpPr txBox="1"/>
          <p:nvPr>
            <p:ph idx="1" type="body"/>
          </p:nvPr>
        </p:nvSpPr>
        <p:spPr>
          <a:xfrm>
            <a:off x="7536150" y="1927425"/>
            <a:ext cx="1542000" cy="71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FF00"/>
                </a:solidFill>
              </a:rPr>
              <a:t>5.8kg</a:t>
            </a:r>
            <a:r>
              <a:rPr lang="en"/>
              <a:t> each</a:t>
            </a:r>
            <a:endParaRPr/>
          </a:p>
          <a:p>
            <a:pPr indent="0" lvl="0" marL="0" rtl="0" algn="l">
              <a:lnSpc>
                <a:spcPct val="100000"/>
              </a:lnSpc>
              <a:spcBef>
                <a:spcPts val="0"/>
              </a:spcBef>
              <a:spcAft>
                <a:spcPts val="0"/>
              </a:spcAft>
              <a:buNone/>
            </a:pPr>
            <a:r>
              <a:rPr lang="en"/>
              <a:t>(2 required)</a:t>
            </a:r>
            <a:endParaRPr/>
          </a:p>
        </p:txBody>
      </p:sp>
      <p:cxnSp>
        <p:nvCxnSpPr>
          <p:cNvPr id="2414" name="Google Shape;2414;p264"/>
          <p:cNvCxnSpPr/>
          <p:nvPr/>
        </p:nvCxnSpPr>
        <p:spPr>
          <a:xfrm>
            <a:off x="4758800" y="3383875"/>
            <a:ext cx="1190100" cy="705300"/>
          </a:xfrm>
          <a:prstGeom prst="straightConnector1">
            <a:avLst/>
          </a:prstGeom>
          <a:noFill/>
          <a:ln cap="flat" cmpd="sng" w="38100">
            <a:solidFill>
              <a:srgbClr val="FF00FF"/>
            </a:solidFill>
            <a:prstDash val="solid"/>
            <a:round/>
            <a:headEnd len="med" w="med" type="stealth"/>
            <a:tailEnd len="med" w="med" type="none"/>
          </a:ln>
        </p:spPr>
      </p:cxnSp>
      <p:sp>
        <p:nvSpPr>
          <p:cNvPr id="2415" name="Google Shape;2415;p264"/>
          <p:cNvSpPr txBox="1"/>
          <p:nvPr>
            <p:ph idx="1" type="body"/>
          </p:nvPr>
        </p:nvSpPr>
        <p:spPr>
          <a:xfrm>
            <a:off x="5842100" y="3819675"/>
            <a:ext cx="24006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Locking pin with a hitch pin to lock the assembly for driving</a:t>
            </a:r>
            <a:endParaRPr/>
          </a:p>
        </p:txBody>
      </p:sp>
      <p:cxnSp>
        <p:nvCxnSpPr>
          <p:cNvPr id="2416" name="Google Shape;2416;p264"/>
          <p:cNvCxnSpPr/>
          <p:nvPr/>
        </p:nvCxnSpPr>
        <p:spPr>
          <a:xfrm flipH="1">
            <a:off x="2700125" y="3519225"/>
            <a:ext cx="1560000" cy="1083000"/>
          </a:xfrm>
          <a:prstGeom prst="straightConnector1">
            <a:avLst/>
          </a:prstGeom>
          <a:noFill/>
          <a:ln cap="flat" cmpd="sng" w="38100">
            <a:solidFill>
              <a:srgbClr val="FF00FF"/>
            </a:solidFill>
            <a:prstDash val="solid"/>
            <a:round/>
            <a:headEnd len="med" w="med" type="stealth"/>
            <a:tailEnd len="med" w="med" type="none"/>
          </a:ln>
        </p:spPr>
      </p:cxnSp>
      <p:sp>
        <p:nvSpPr>
          <p:cNvPr id="2417" name="Google Shape;2417;p264"/>
          <p:cNvSpPr txBox="1"/>
          <p:nvPr>
            <p:ph idx="1" type="body"/>
          </p:nvPr>
        </p:nvSpPr>
        <p:spPr>
          <a:xfrm>
            <a:off x="85500" y="4039300"/>
            <a:ext cx="2985000" cy="88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Hinged - back wheels can rotate up/down for improved surface contact</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Extension Mechanism</a:t>
            </a:r>
            <a:endParaRPr/>
          </a:p>
        </p:txBody>
      </p:sp>
      <p:sp>
        <p:nvSpPr>
          <p:cNvPr id="2423" name="Google Shape;2423;p2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extension mechanism revision was done when the rover still had arched chasses. The benefit of the weight savings in switching profiles and materials far exceeded the small decrease in structural strength. The sliding mechanism is now actuated by driving the rear wheels in reverse (and/or also driving the front wheels forward) to separate the two chassis halves. </a:t>
            </a:r>
            <a:endParaRPr/>
          </a:p>
          <a:p>
            <a:pPr indent="0" lvl="0" marL="0" rtl="0" algn="l">
              <a:spcBef>
                <a:spcPts val="1600"/>
              </a:spcBef>
              <a:spcAft>
                <a:spcPts val="1600"/>
              </a:spcAft>
              <a:buNone/>
            </a:pPr>
            <a:r>
              <a:rPr lang="en"/>
              <a:t>Later revisions on this concept continue to use the titanium sliding beam, but offer additional reinforcement elsewhere in the structure (various braces and cross beams) and a much stronger pivot mechanism. The sliding box includes small rollers on the inside (like a </a:t>
            </a:r>
            <a:r>
              <a:rPr lang="en" u="sng">
                <a:solidFill>
                  <a:schemeClr val="hlink"/>
                </a:solidFill>
                <a:hlinkClick r:id="rId3"/>
              </a:rPr>
              <a:t>skate wheel conveyor</a:t>
            </a:r>
            <a:r>
              <a:rPr lang="en"/>
              <a:t>) to minimize friction. </a:t>
            </a:r>
            <a:endParaRPr/>
          </a:p>
        </p:txBody>
      </p:sp>
      <p:sp>
        <p:nvSpPr>
          <p:cNvPr id="2424" name="Google Shape;2424;p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2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Wheel Rover, Chassis Arches</a:t>
            </a:r>
            <a:endParaRPr/>
          </a:p>
        </p:txBody>
      </p:sp>
      <p:sp>
        <p:nvSpPr>
          <p:cNvPr id="2430" name="Google Shape;2430;p2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31" name="Google Shape;2431;p266"/>
          <p:cNvPicPr preferRelativeResize="0"/>
          <p:nvPr/>
        </p:nvPicPr>
        <p:blipFill rotWithShape="1">
          <a:blip r:embed="rId3">
            <a:alphaModFix/>
          </a:blip>
          <a:srcRect b="0" l="7407" r="0" t="0"/>
          <a:stretch/>
        </p:blipFill>
        <p:spPr>
          <a:xfrm>
            <a:off x="0" y="565790"/>
            <a:ext cx="9144000" cy="4577711"/>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sp>
        <p:nvSpPr>
          <p:cNvPr id="2436" name="Google Shape;2436;p2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Wheel Rover, Chassis Arches</a:t>
            </a:r>
            <a:endParaRPr/>
          </a:p>
        </p:txBody>
      </p:sp>
      <p:sp>
        <p:nvSpPr>
          <p:cNvPr id="2437" name="Google Shape;2437;p2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38" name="Google Shape;2438;p267"/>
          <p:cNvPicPr preferRelativeResize="0"/>
          <p:nvPr/>
        </p:nvPicPr>
        <p:blipFill rotWithShape="1">
          <a:blip r:embed="rId3">
            <a:alphaModFix/>
          </a:blip>
          <a:srcRect b="0" l="8147" r="0" t="0"/>
          <a:stretch/>
        </p:blipFill>
        <p:spPr>
          <a:xfrm>
            <a:off x="0" y="553351"/>
            <a:ext cx="9144000" cy="461463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268"/>
          <p:cNvSpPr txBox="1"/>
          <p:nvPr>
            <p:ph idx="1" type="body"/>
          </p:nvPr>
        </p:nvSpPr>
        <p:spPr>
          <a:xfrm>
            <a:off x="311700" y="1152475"/>
            <a:ext cx="8520600" cy="3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middle two wheels in the 6 wheel design were excluded were our stability calculations (as well as other evaluations) and we realized that these two wheels contributed little except additional driving power and structural stability. Evaluating a 4 wheel rover proved much simpler than trying to evaluate a 6 wheel rover, and the middle two wheels (and entire middle chassis assembly) were discarded.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44" name="Google Shape;2444;p2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5" name="Google Shape;2445;p2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Wheel Rover, Chassis Arches</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Wheel Rover, Flat Chassis</a:t>
            </a:r>
            <a:endParaRPr/>
          </a:p>
        </p:txBody>
      </p:sp>
      <p:sp>
        <p:nvSpPr>
          <p:cNvPr id="2451" name="Google Shape;2451;p2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52" name="Google Shape;2452;p269"/>
          <p:cNvPicPr preferRelativeResize="0"/>
          <p:nvPr/>
        </p:nvPicPr>
        <p:blipFill>
          <a:blip r:embed="rId3">
            <a:alphaModFix/>
          </a:blip>
          <a:stretch>
            <a:fillRect/>
          </a:stretch>
        </p:blipFill>
        <p:spPr>
          <a:xfrm>
            <a:off x="-122323" y="888450"/>
            <a:ext cx="4694324" cy="3709777"/>
          </a:xfrm>
          <a:prstGeom prst="rect">
            <a:avLst/>
          </a:prstGeom>
          <a:noFill/>
          <a:ln>
            <a:noFill/>
          </a:ln>
        </p:spPr>
      </p:pic>
      <p:pic>
        <p:nvPicPr>
          <p:cNvPr id="2453" name="Google Shape;2453;p269"/>
          <p:cNvPicPr preferRelativeResize="0"/>
          <p:nvPr/>
        </p:nvPicPr>
        <p:blipFill>
          <a:blip r:embed="rId4">
            <a:alphaModFix/>
          </a:blip>
          <a:stretch>
            <a:fillRect/>
          </a:stretch>
        </p:blipFill>
        <p:spPr>
          <a:xfrm>
            <a:off x="4397766" y="654100"/>
            <a:ext cx="4814808" cy="3709773"/>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Wheel Rover, Flat Chassis</a:t>
            </a:r>
            <a:endParaRPr/>
          </a:p>
        </p:txBody>
      </p:sp>
      <p:sp>
        <p:nvSpPr>
          <p:cNvPr id="2459" name="Google Shape;2459;p2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chassis arches were designed to get the rover body higher off the ground so that it wouldn’t catch on obstacles. However, our wheel design places the wheel hub 0.3m above the ground, so any chassis flush with or slightly above the wheel axles would satisfy this obstacle avoidance requirement. This next iteration of the design focuses on a much flatter chassis for simplicity and strength. This would become our final design, with additional braces and structural reinforcement for improved rigidity and strength.</a:t>
            </a:r>
            <a:endParaRPr/>
          </a:p>
        </p:txBody>
      </p:sp>
      <p:sp>
        <p:nvSpPr>
          <p:cNvPr id="2460" name="Google Shape;2460;p2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271"/>
          <p:cNvSpPr txBox="1"/>
          <p:nvPr>
            <p:ph type="title"/>
          </p:nvPr>
        </p:nvSpPr>
        <p:spPr>
          <a:xfrm>
            <a:off x="311700" y="26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Wheel Rover, Flat Chassis (Final)</a:t>
            </a:r>
            <a:endParaRPr/>
          </a:p>
        </p:txBody>
      </p:sp>
      <p:sp>
        <p:nvSpPr>
          <p:cNvPr id="2466" name="Google Shape;2466;p2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67" name="Google Shape;2467;p271"/>
          <p:cNvPicPr preferRelativeResize="0"/>
          <p:nvPr/>
        </p:nvPicPr>
        <p:blipFill>
          <a:blip r:embed="rId3">
            <a:alphaModFix/>
          </a:blip>
          <a:stretch>
            <a:fillRect/>
          </a:stretch>
        </p:blipFill>
        <p:spPr>
          <a:xfrm>
            <a:off x="-1401850" y="837325"/>
            <a:ext cx="8253624" cy="3825901"/>
          </a:xfrm>
          <a:prstGeom prst="rect">
            <a:avLst/>
          </a:prstGeom>
          <a:noFill/>
          <a:ln>
            <a:noFill/>
          </a:ln>
        </p:spPr>
      </p:pic>
      <p:pic>
        <p:nvPicPr>
          <p:cNvPr id="2468" name="Google Shape;2468;p271"/>
          <p:cNvPicPr preferRelativeResize="0"/>
          <p:nvPr/>
        </p:nvPicPr>
        <p:blipFill>
          <a:blip r:embed="rId4">
            <a:alphaModFix/>
          </a:blip>
          <a:stretch>
            <a:fillRect/>
          </a:stretch>
        </p:blipFill>
        <p:spPr>
          <a:xfrm>
            <a:off x="1329300" y="1521048"/>
            <a:ext cx="7814702" cy="3622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Stability - Design Solution</a:t>
            </a:r>
            <a:endParaRPr/>
          </a:p>
        </p:txBody>
      </p:sp>
      <p:sp>
        <p:nvSpPr>
          <p:cNvPr id="359" name="Google Shape;359;p38"/>
          <p:cNvSpPr txBox="1"/>
          <p:nvPr>
            <p:ph idx="1" type="body"/>
          </p:nvPr>
        </p:nvSpPr>
        <p:spPr>
          <a:xfrm>
            <a:off x="311700" y="1152475"/>
            <a:ext cx="8520600" cy="37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2. Extended - When the rover has one EVA crew and one emergency EVA crew, for a total design mass of 670 kg.</a:t>
            </a:r>
            <a:endParaRPr sz="1600"/>
          </a:p>
          <a:p>
            <a:pPr indent="-330200" lvl="1" marL="914400" rtl="0" algn="l">
              <a:spcBef>
                <a:spcPts val="1600"/>
              </a:spcBef>
              <a:spcAft>
                <a:spcPts val="0"/>
              </a:spcAft>
              <a:buSzPts val="1600"/>
              <a:buChar char="○"/>
            </a:pPr>
            <a:r>
              <a:rPr lang="en" sz="1600"/>
              <a:t>Length of rover (l) - 2.6 m</a:t>
            </a:r>
            <a:endParaRPr sz="1600"/>
          </a:p>
          <a:p>
            <a:pPr indent="-330200" lvl="1" marL="914400" rtl="0" algn="l">
              <a:spcBef>
                <a:spcPts val="0"/>
              </a:spcBef>
              <a:spcAft>
                <a:spcPts val="0"/>
              </a:spcAft>
              <a:buSzPts val="1600"/>
              <a:buChar char="○"/>
            </a:pPr>
            <a:r>
              <a:rPr lang="en" sz="1600"/>
              <a:t>Width of rover ( c ) - 1.6 m</a:t>
            </a:r>
            <a:endParaRPr sz="1600"/>
          </a:p>
          <a:p>
            <a:pPr indent="-330200" lvl="1" marL="914400" rtl="0" algn="l">
              <a:spcBef>
                <a:spcPts val="0"/>
              </a:spcBef>
              <a:spcAft>
                <a:spcPts val="0"/>
              </a:spcAft>
              <a:buSzPts val="1600"/>
              <a:buChar char="○"/>
            </a:pPr>
            <a:r>
              <a:rPr lang="en" sz="1600"/>
              <a:t>Height of CoM (h) - 0.6 m </a:t>
            </a:r>
            <a:endParaRPr sz="1600"/>
          </a:p>
          <a:p>
            <a:pPr indent="-330200" lvl="1" marL="914400" rtl="0" algn="l">
              <a:spcBef>
                <a:spcPts val="0"/>
              </a:spcBef>
              <a:spcAft>
                <a:spcPts val="0"/>
              </a:spcAft>
              <a:buSzPts val="1600"/>
              <a:buChar char="○"/>
            </a:pPr>
            <a:r>
              <a:rPr lang="en" sz="1600"/>
              <a:t>Length between front axle and CoM (a) - 1.3 m </a:t>
            </a:r>
            <a:endParaRPr sz="1600"/>
          </a:p>
          <a:p>
            <a:pPr indent="-330200" lvl="1" marL="914400" rtl="0" algn="l">
              <a:spcBef>
                <a:spcPts val="0"/>
              </a:spcBef>
              <a:spcAft>
                <a:spcPts val="0"/>
              </a:spcAft>
              <a:buSzPts val="1600"/>
              <a:buChar char="○"/>
            </a:pPr>
            <a:r>
              <a:rPr lang="en" sz="1600"/>
              <a:t>Max Acceleration Rate (m/s</a:t>
            </a:r>
            <a:r>
              <a:rPr baseline="30000" lang="en" sz="1600"/>
              <a:t>2</a:t>
            </a:r>
            <a:r>
              <a:rPr lang="en" sz="1600"/>
              <a:t>) </a:t>
            </a:r>
            <a:endParaRPr sz="1600"/>
          </a:p>
          <a:p>
            <a:pPr indent="-330200" lvl="2" marL="1371600" rtl="0" algn="l">
              <a:spcBef>
                <a:spcPts val="0"/>
              </a:spcBef>
              <a:spcAft>
                <a:spcPts val="0"/>
              </a:spcAft>
              <a:buSzPts val="1600"/>
              <a:buChar char="■"/>
            </a:pPr>
            <a:r>
              <a:rPr lang="en" sz="1600"/>
              <a:t>Flat Terrain - 2.34</a:t>
            </a:r>
            <a:endParaRPr sz="1600"/>
          </a:p>
          <a:p>
            <a:pPr indent="-330200" lvl="2" marL="1371600" rtl="0" algn="l">
              <a:spcBef>
                <a:spcPts val="0"/>
              </a:spcBef>
              <a:spcAft>
                <a:spcPts val="0"/>
              </a:spcAft>
              <a:buSzPts val="1600"/>
              <a:buChar char="■"/>
            </a:pPr>
            <a:r>
              <a:rPr lang="en" sz="1600"/>
              <a:t>Slope - 1.6481</a:t>
            </a:r>
            <a:endParaRPr sz="1600"/>
          </a:p>
          <a:p>
            <a:pPr indent="-330200" lvl="1" marL="914400" rtl="0" algn="l">
              <a:spcBef>
                <a:spcPts val="0"/>
              </a:spcBef>
              <a:spcAft>
                <a:spcPts val="0"/>
              </a:spcAft>
              <a:buSzPts val="1600"/>
              <a:buChar char="○"/>
            </a:pPr>
            <a:r>
              <a:rPr lang="en" sz="1600"/>
              <a:t>Max Deceleration Rate (m/s</a:t>
            </a:r>
            <a:r>
              <a:rPr baseline="30000" lang="en" sz="1600"/>
              <a:t>2</a:t>
            </a:r>
            <a:r>
              <a:rPr lang="en" sz="1600"/>
              <a:t>) </a:t>
            </a:r>
            <a:endParaRPr sz="1600"/>
          </a:p>
          <a:p>
            <a:pPr indent="-330200" lvl="2" marL="1371600" rtl="0" algn="l">
              <a:spcBef>
                <a:spcPts val="0"/>
              </a:spcBef>
              <a:spcAft>
                <a:spcPts val="0"/>
              </a:spcAft>
              <a:buSzPts val="1600"/>
              <a:buChar char="■"/>
            </a:pPr>
            <a:r>
              <a:rPr lang="en" sz="1600"/>
              <a:t>Flat Terrain - 2.34</a:t>
            </a:r>
            <a:endParaRPr sz="1600"/>
          </a:p>
          <a:p>
            <a:pPr indent="-330200" lvl="2" marL="1371600" rtl="0" algn="l">
              <a:spcBef>
                <a:spcPts val="0"/>
              </a:spcBef>
              <a:spcAft>
                <a:spcPts val="0"/>
              </a:spcAft>
              <a:buSzPts val="1600"/>
              <a:buChar char="■"/>
            </a:pPr>
            <a:r>
              <a:rPr lang="en" sz="1600"/>
              <a:t>Slope - 2.75295</a:t>
            </a:r>
            <a:endParaRPr sz="1600"/>
          </a:p>
          <a:p>
            <a:pPr indent="0" lvl="0" marL="0" rtl="0" algn="l">
              <a:spcBef>
                <a:spcPts val="1600"/>
              </a:spcBef>
              <a:spcAft>
                <a:spcPts val="1600"/>
              </a:spcAft>
              <a:buNone/>
            </a:pPr>
            <a:r>
              <a:t/>
            </a:r>
            <a:endParaRPr/>
          </a:p>
        </p:txBody>
      </p:sp>
      <p:sp>
        <p:nvSpPr>
          <p:cNvPr id="360" name="Google Shape;36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2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Sketches and Additional Concepts</a:t>
            </a:r>
            <a:endParaRPr/>
          </a:p>
        </p:txBody>
      </p:sp>
      <p:sp>
        <p:nvSpPr>
          <p:cNvPr id="2474" name="Google Shape;2474;p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73"/>
          <p:cNvSpPr txBox="1"/>
          <p:nvPr>
            <p:ph type="title"/>
          </p:nvPr>
        </p:nvSpPr>
        <p:spPr>
          <a:xfrm>
            <a:off x="311700" y="347525"/>
            <a:ext cx="32229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Sketch: Seat Restraint</a:t>
            </a:r>
            <a:endParaRPr/>
          </a:p>
        </p:txBody>
      </p:sp>
      <p:sp>
        <p:nvSpPr>
          <p:cNvPr id="2480" name="Google Shape;2480;p273"/>
          <p:cNvSpPr txBox="1"/>
          <p:nvPr>
            <p:ph idx="1" type="body"/>
          </p:nvPr>
        </p:nvSpPr>
        <p:spPr>
          <a:xfrm>
            <a:off x="311700" y="1405725"/>
            <a:ext cx="3336600" cy="316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astronaut is secured in their seat with a rollercoaster style over the shoulder restraint. This restraint includes handlebars and can be released via a foot pedal</a:t>
            </a:r>
            <a:endParaRPr/>
          </a:p>
        </p:txBody>
      </p:sp>
      <p:pic>
        <p:nvPicPr>
          <p:cNvPr id="2481" name="Google Shape;2481;p273"/>
          <p:cNvPicPr preferRelativeResize="0"/>
          <p:nvPr/>
        </p:nvPicPr>
        <p:blipFill rotWithShape="1">
          <a:blip r:embed="rId3">
            <a:alphaModFix/>
          </a:blip>
          <a:srcRect b="0" l="20217" r="0" t="0"/>
          <a:stretch/>
        </p:blipFill>
        <p:spPr>
          <a:xfrm>
            <a:off x="3833200" y="0"/>
            <a:ext cx="5310797" cy="5143503"/>
          </a:xfrm>
          <a:prstGeom prst="rect">
            <a:avLst/>
          </a:prstGeom>
          <a:noFill/>
          <a:ln>
            <a:noFill/>
          </a:ln>
        </p:spPr>
      </p:pic>
      <p:sp>
        <p:nvSpPr>
          <p:cNvPr id="2482" name="Google Shape;2482;p2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274"/>
          <p:cNvSpPr txBox="1"/>
          <p:nvPr>
            <p:ph type="title"/>
          </p:nvPr>
        </p:nvSpPr>
        <p:spPr>
          <a:xfrm>
            <a:off x="311700" y="347525"/>
            <a:ext cx="32229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Sketch: Umbilical Interface</a:t>
            </a:r>
            <a:endParaRPr/>
          </a:p>
        </p:txBody>
      </p:sp>
      <p:sp>
        <p:nvSpPr>
          <p:cNvPr id="2488" name="Google Shape;2488;p274"/>
          <p:cNvSpPr txBox="1"/>
          <p:nvPr>
            <p:ph idx="1" type="body"/>
          </p:nvPr>
        </p:nvSpPr>
        <p:spPr>
          <a:xfrm>
            <a:off x="311700" y="1405725"/>
            <a:ext cx="4482300" cy="42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astronaut’s umbilical hose connects to their EVA suit via a slip ring interface at their waist, which allows the hose to rotate freely around the astronaut as they move. </a:t>
            </a:r>
            <a:endParaRPr/>
          </a:p>
          <a:p>
            <a:pPr indent="0" lvl="0" marL="0" rtl="0" algn="l">
              <a:lnSpc>
                <a:spcPct val="100000"/>
              </a:lnSpc>
              <a:spcBef>
                <a:spcPts val="1600"/>
              </a:spcBef>
              <a:spcAft>
                <a:spcPts val="0"/>
              </a:spcAft>
              <a:buNone/>
            </a:pPr>
            <a:r>
              <a:rPr lang="en"/>
              <a:t>To enter the Hab:</a:t>
            </a:r>
            <a:endParaRPr/>
          </a:p>
          <a:p>
            <a:pPr indent="-311150" lvl="0" marL="457200" rtl="0" algn="l">
              <a:lnSpc>
                <a:spcPct val="100000"/>
              </a:lnSpc>
              <a:spcBef>
                <a:spcPts val="1600"/>
              </a:spcBef>
              <a:spcAft>
                <a:spcPts val="0"/>
              </a:spcAft>
              <a:buSzPts val="1300"/>
              <a:buAutoNum type="arabicPeriod"/>
            </a:pPr>
            <a:r>
              <a:rPr lang="en" sz="1300"/>
              <a:t>Enter airlock (door open, still connected to rover hose)</a:t>
            </a:r>
            <a:endParaRPr sz="1300"/>
          </a:p>
          <a:p>
            <a:pPr indent="-311150" lvl="0" marL="457200" rtl="0" algn="l">
              <a:spcBef>
                <a:spcPts val="0"/>
              </a:spcBef>
              <a:spcAft>
                <a:spcPts val="0"/>
              </a:spcAft>
              <a:buSzPts val="1300"/>
              <a:buAutoNum type="arabicPeriod"/>
            </a:pPr>
            <a:r>
              <a:rPr lang="en" sz="1300"/>
              <a:t>Connect Hab umbilical hose to second waist port</a:t>
            </a:r>
            <a:endParaRPr sz="1300"/>
          </a:p>
          <a:p>
            <a:pPr indent="-311150" lvl="0" marL="457200" rtl="0" algn="l">
              <a:spcBef>
                <a:spcPts val="0"/>
              </a:spcBef>
              <a:spcAft>
                <a:spcPts val="0"/>
              </a:spcAft>
              <a:buSzPts val="1300"/>
              <a:buAutoNum type="arabicPeriod"/>
            </a:pPr>
            <a:r>
              <a:rPr lang="en" sz="1300"/>
              <a:t>Wait for system confirmation of successful connection</a:t>
            </a:r>
            <a:endParaRPr sz="1300"/>
          </a:p>
          <a:p>
            <a:pPr indent="-311150" lvl="0" marL="457200" rtl="0" algn="l">
              <a:spcBef>
                <a:spcPts val="0"/>
              </a:spcBef>
              <a:spcAft>
                <a:spcPts val="0"/>
              </a:spcAft>
              <a:buSzPts val="1300"/>
              <a:buAutoNum type="arabicPeriod"/>
            </a:pPr>
            <a:r>
              <a:rPr lang="en" sz="1300"/>
              <a:t>Disconnect rover hose</a:t>
            </a:r>
            <a:endParaRPr sz="1300"/>
          </a:p>
          <a:p>
            <a:pPr indent="-311150" lvl="0" marL="457200" rtl="0" algn="l">
              <a:spcBef>
                <a:spcPts val="0"/>
              </a:spcBef>
              <a:spcAft>
                <a:spcPts val="0"/>
              </a:spcAft>
              <a:buSzPts val="1300"/>
              <a:buAutoNum type="arabicPeriod"/>
            </a:pPr>
            <a:r>
              <a:rPr lang="en" sz="1300"/>
              <a:t>Close airlock door and begin decompression</a:t>
            </a:r>
            <a:endParaRPr sz="1300"/>
          </a:p>
        </p:txBody>
      </p:sp>
      <p:pic>
        <p:nvPicPr>
          <p:cNvPr id="2489" name="Google Shape;2489;p274"/>
          <p:cNvPicPr preferRelativeResize="0"/>
          <p:nvPr/>
        </p:nvPicPr>
        <p:blipFill rotWithShape="1">
          <a:blip r:embed="rId3">
            <a:alphaModFix/>
          </a:blip>
          <a:srcRect b="1552" l="0" r="0" t="6034"/>
          <a:stretch/>
        </p:blipFill>
        <p:spPr>
          <a:xfrm>
            <a:off x="4940350" y="-17938"/>
            <a:ext cx="4203647" cy="5179376"/>
          </a:xfrm>
          <a:prstGeom prst="rect">
            <a:avLst/>
          </a:prstGeom>
          <a:noFill/>
          <a:ln>
            <a:noFill/>
          </a:ln>
        </p:spPr>
      </p:pic>
      <p:sp>
        <p:nvSpPr>
          <p:cNvPr id="2490" name="Google Shape;2490;p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275"/>
          <p:cNvSpPr txBox="1"/>
          <p:nvPr>
            <p:ph type="title"/>
          </p:nvPr>
        </p:nvSpPr>
        <p:spPr>
          <a:xfrm>
            <a:off x="311700" y="347525"/>
            <a:ext cx="33774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Sketch: Umbilical Hose Management</a:t>
            </a:r>
            <a:endParaRPr/>
          </a:p>
        </p:txBody>
      </p:sp>
      <p:sp>
        <p:nvSpPr>
          <p:cNvPr id="2496" name="Google Shape;2496;p275"/>
          <p:cNvSpPr txBox="1"/>
          <p:nvPr>
            <p:ph idx="1" type="body"/>
          </p:nvPr>
        </p:nvSpPr>
        <p:spPr>
          <a:xfrm>
            <a:off x="311700" y="1779500"/>
            <a:ext cx="3539700" cy="278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Umbilical spool sits on a lazy susan and can spin freely to ‘face’ the astronaut. The spool can be unwound as the astronaut walks and is rewound by a motor. The hose is fed through double rollers for reduced friction/snagging</a:t>
            </a:r>
            <a:endParaRPr/>
          </a:p>
        </p:txBody>
      </p:sp>
      <p:pic>
        <p:nvPicPr>
          <p:cNvPr id="2497" name="Google Shape;2497;p275"/>
          <p:cNvPicPr preferRelativeResize="0"/>
          <p:nvPr/>
        </p:nvPicPr>
        <p:blipFill rotWithShape="1">
          <a:blip r:embed="rId3">
            <a:alphaModFix/>
          </a:blip>
          <a:srcRect b="6799" l="6066" r="42301" t="3377"/>
          <a:stretch/>
        </p:blipFill>
        <p:spPr>
          <a:xfrm>
            <a:off x="3689100" y="836925"/>
            <a:ext cx="2659054" cy="3469647"/>
          </a:xfrm>
          <a:prstGeom prst="rect">
            <a:avLst/>
          </a:prstGeom>
          <a:noFill/>
          <a:ln>
            <a:noFill/>
          </a:ln>
        </p:spPr>
      </p:pic>
      <p:pic>
        <p:nvPicPr>
          <p:cNvPr id="2498" name="Google Shape;2498;p275"/>
          <p:cNvPicPr preferRelativeResize="0"/>
          <p:nvPr/>
        </p:nvPicPr>
        <p:blipFill rotWithShape="1">
          <a:blip r:embed="rId4">
            <a:alphaModFix/>
          </a:blip>
          <a:srcRect b="6716" l="0" r="12861" t="0"/>
          <a:stretch/>
        </p:blipFill>
        <p:spPr>
          <a:xfrm>
            <a:off x="6412375" y="836925"/>
            <a:ext cx="2659050" cy="3469650"/>
          </a:xfrm>
          <a:prstGeom prst="rect">
            <a:avLst/>
          </a:prstGeom>
          <a:noFill/>
          <a:ln>
            <a:noFill/>
          </a:ln>
        </p:spPr>
      </p:pic>
      <p:sp>
        <p:nvSpPr>
          <p:cNvPr id="2499" name="Google Shape;2499;p2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2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oncept - Multiple Treads</a:t>
            </a:r>
            <a:endParaRPr/>
          </a:p>
        </p:txBody>
      </p:sp>
      <p:pic>
        <p:nvPicPr>
          <p:cNvPr id="2505" name="Google Shape;2505;p276"/>
          <p:cNvPicPr preferRelativeResize="0"/>
          <p:nvPr/>
        </p:nvPicPr>
        <p:blipFill>
          <a:blip r:embed="rId3">
            <a:alphaModFix/>
          </a:blip>
          <a:stretch>
            <a:fillRect/>
          </a:stretch>
        </p:blipFill>
        <p:spPr>
          <a:xfrm>
            <a:off x="796275" y="1116400"/>
            <a:ext cx="3585376" cy="3488575"/>
          </a:xfrm>
          <a:prstGeom prst="rect">
            <a:avLst/>
          </a:prstGeom>
          <a:noFill/>
          <a:ln>
            <a:noFill/>
          </a:ln>
        </p:spPr>
      </p:pic>
      <p:pic>
        <p:nvPicPr>
          <p:cNvPr id="2506" name="Google Shape;2506;p276"/>
          <p:cNvPicPr preferRelativeResize="0"/>
          <p:nvPr/>
        </p:nvPicPr>
        <p:blipFill>
          <a:blip r:embed="rId4">
            <a:alphaModFix/>
          </a:blip>
          <a:stretch>
            <a:fillRect/>
          </a:stretch>
        </p:blipFill>
        <p:spPr>
          <a:xfrm>
            <a:off x="5094750" y="1116388"/>
            <a:ext cx="3488575" cy="3488575"/>
          </a:xfrm>
          <a:prstGeom prst="rect">
            <a:avLst/>
          </a:prstGeom>
          <a:noFill/>
          <a:ln>
            <a:noFill/>
          </a:ln>
        </p:spPr>
      </p:pic>
      <p:sp>
        <p:nvSpPr>
          <p:cNvPr id="2507" name="Google Shape;2507;p276"/>
          <p:cNvSpPr txBox="1"/>
          <p:nvPr/>
        </p:nvSpPr>
        <p:spPr>
          <a:xfrm>
            <a:off x="831475" y="4647250"/>
            <a:ext cx="5725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https://www.kimpex.com/en-us/products/atv/winter-accessories/atv-utv-tracks/commander-wss4-track-kit-4-seasons</a:t>
            </a:r>
            <a:endParaRPr sz="800">
              <a:solidFill>
                <a:schemeClr val="dk1"/>
              </a:solidFill>
            </a:endParaRPr>
          </a:p>
        </p:txBody>
      </p:sp>
      <p:sp>
        <p:nvSpPr>
          <p:cNvPr id="2508" name="Google Shape;2508;p2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2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High DoF Articulated Suspension</a:t>
            </a:r>
            <a:endParaRPr/>
          </a:p>
        </p:txBody>
      </p:sp>
      <p:pic>
        <p:nvPicPr>
          <p:cNvPr id="2514" name="Google Shape;2514;p277"/>
          <p:cNvPicPr preferRelativeResize="0"/>
          <p:nvPr/>
        </p:nvPicPr>
        <p:blipFill rotWithShape="1">
          <a:blip r:embed="rId3">
            <a:alphaModFix/>
          </a:blip>
          <a:srcRect b="0" l="7127" r="5306" t="0"/>
          <a:stretch/>
        </p:blipFill>
        <p:spPr>
          <a:xfrm>
            <a:off x="276275" y="1202250"/>
            <a:ext cx="4859125" cy="3703274"/>
          </a:xfrm>
          <a:prstGeom prst="rect">
            <a:avLst/>
          </a:prstGeom>
          <a:noFill/>
          <a:ln>
            <a:noFill/>
          </a:ln>
        </p:spPr>
      </p:pic>
      <p:pic>
        <p:nvPicPr>
          <p:cNvPr id="2515" name="Google Shape;2515;p277"/>
          <p:cNvPicPr preferRelativeResize="0"/>
          <p:nvPr/>
        </p:nvPicPr>
        <p:blipFill>
          <a:blip r:embed="rId4">
            <a:alphaModFix/>
          </a:blip>
          <a:stretch>
            <a:fillRect/>
          </a:stretch>
        </p:blipFill>
        <p:spPr>
          <a:xfrm>
            <a:off x="4627648" y="1202250"/>
            <a:ext cx="4516350" cy="3703274"/>
          </a:xfrm>
          <a:prstGeom prst="rect">
            <a:avLst/>
          </a:prstGeom>
          <a:noFill/>
          <a:ln>
            <a:noFill/>
          </a:ln>
        </p:spPr>
      </p:pic>
      <p:sp>
        <p:nvSpPr>
          <p:cNvPr id="2516" name="Google Shape;2516;p277"/>
          <p:cNvSpPr txBox="1"/>
          <p:nvPr/>
        </p:nvSpPr>
        <p:spPr>
          <a:xfrm>
            <a:off x="6077700" y="4833300"/>
            <a:ext cx="28929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https://spinoff.nasa.gov/Spinoff2019/ps_3.html</a:t>
            </a:r>
            <a:endParaRPr sz="800">
              <a:solidFill>
                <a:srgbClr val="FFFFFF"/>
              </a:solidFill>
            </a:endParaRPr>
          </a:p>
        </p:txBody>
      </p:sp>
      <p:sp>
        <p:nvSpPr>
          <p:cNvPr id="2517" name="Google Shape;2517;p277"/>
          <p:cNvSpPr txBox="1"/>
          <p:nvPr/>
        </p:nvSpPr>
        <p:spPr>
          <a:xfrm>
            <a:off x="211250" y="4833300"/>
            <a:ext cx="46722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https://www.therobotreport.com/energid-to-provide-sdk-to-help-power-motivs-robomantis-platform/</a:t>
            </a:r>
            <a:endParaRPr sz="800">
              <a:solidFill>
                <a:srgbClr val="FFFFFF"/>
              </a:solidFill>
            </a:endParaRPr>
          </a:p>
        </p:txBody>
      </p:sp>
      <p:sp>
        <p:nvSpPr>
          <p:cNvPr id="2518" name="Google Shape;2518;p2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2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oncept - Enormous Wheels (Lunar Monster Truck)</a:t>
            </a:r>
            <a:endParaRPr/>
          </a:p>
        </p:txBody>
      </p:sp>
      <p:pic>
        <p:nvPicPr>
          <p:cNvPr id="2524" name="Google Shape;2524;p278"/>
          <p:cNvPicPr preferRelativeResize="0"/>
          <p:nvPr/>
        </p:nvPicPr>
        <p:blipFill rotWithShape="1">
          <a:blip r:embed="rId3">
            <a:alphaModFix/>
          </a:blip>
          <a:srcRect b="0" l="9329" r="0" t="0"/>
          <a:stretch/>
        </p:blipFill>
        <p:spPr>
          <a:xfrm>
            <a:off x="0" y="1308975"/>
            <a:ext cx="5135376" cy="3185750"/>
          </a:xfrm>
          <a:prstGeom prst="rect">
            <a:avLst/>
          </a:prstGeom>
          <a:noFill/>
          <a:ln>
            <a:noFill/>
          </a:ln>
        </p:spPr>
      </p:pic>
      <p:sp>
        <p:nvSpPr>
          <p:cNvPr id="2525" name="Google Shape;2525;p278"/>
          <p:cNvSpPr txBox="1"/>
          <p:nvPr/>
        </p:nvSpPr>
        <p:spPr>
          <a:xfrm>
            <a:off x="0" y="4785975"/>
            <a:ext cx="29496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https://www.pinterest.com/pin/827747606488888555/</a:t>
            </a:r>
            <a:endParaRPr sz="900">
              <a:solidFill>
                <a:srgbClr val="FFFFFF"/>
              </a:solidFill>
            </a:endParaRPr>
          </a:p>
        </p:txBody>
      </p:sp>
      <p:pic>
        <p:nvPicPr>
          <p:cNvPr id="2526" name="Google Shape;2526;p278"/>
          <p:cNvPicPr preferRelativeResize="0"/>
          <p:nvPr/>
        </p:nvPicPr>
        <p:blipFill rotWithShape="1">
          <a:blip r:embed="rId4">
            <a:alphaModFix/>
          </a:blip>
          <a:srcRect b="866" l="17606" r="25523" t="16604"/>
          <a:stretch/>
        </p:blipFill>
        <p:spPr>
          <a:xfrm>
            <a:off x="5187075" y="1097650"/>
            <a:ext cx="3956924" cy="3827726"/>
          </a:xfrm>
          <a:prstGeom prst="rect">
            <a:avLst/>
          </a:prstGeom>
          <a:noFill/>
          <a:ln>
            <a:noFill/>
          </a:ln>
        </p:spPr>
      </p:pic>
      <p:sp>
        <p:nvSpPr>
          <p:cNvPr id="2527" name="Google Shape;2527;p278"/>
          <p:cNvSpPr txBox="1"/>
          <p:nvPr/>
        </p:nvSpPr>
        <p:spPr>
          <a:xfrm>
            <a:off x="5256038" y="4868775"/>
            <a:ext cx="3819000" cy="2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rPr>
              <a:t>https://www.beautifullife.info/automotive-design/best-all-terrain-vehicles-for-sale/</a:t>
            </a:r>
            <a:endParaRPr sz="700">
              <a:solidFill>
                <a:srgbClr val="FFFFFF"/>
              </a:solidFill>
            </a:endParaRPr>
          </a:p>
        </p:txBody>
      </p:sp>
      <p:sp>
        <p:nvSpPr>
          <p:cNvPr id="2528" name="Google Shape;2528;p2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2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534" name="Google Shape;2534;p2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Larger Suspension assembly to handle larger obstacles</a:t>
            </a:r>
            <a:endParaRPr/>
          </a:p>
          <a:p>
            <a:pPr indent="0" lvl="0" marL="0" rtl="0" algn="l">
              <a:spcBef>
                <a:spcPts val="1600"/>
              </a:spcBef>
              <a:spcAft>
                <a:spcPts val="0"/>
              </a:spcAft>
              <a:buNone/>
            </a:pPr>
            <a:r>
              <a:rPr lang="en"/>
              <a:t>Safety covering over extender beams to protect against pinched fingers/toes/extremities</a:t>
            </a:r>
            <a:endParaRPr/>
          </a:p>
          <a:p>
            <a:pPr indent="0" lvl="0" marL="0" rtl="0" algn="l">
              <a:spcBef>
                <a:spcPts val="1600"/>
              </a:spcBef>
              <a:spcAft>
                <a:spcPts val="1600"/>
              </a:spcAft>
              <a:buNone/>
            </a:pPr>
            <a:r>
              <a:rPr lang="en"/>
              <a:t>Fold out stairs on side for easy ingress/egress to second seat</a:t>
            </a:r>
            <a:endParaRPr/>
          </a:p>
        </p:txBody>
      </p:sp>
      <p:sp>
        <p:nvSpPr>
          <p:cNvPr id="2535" name="Google Shape;2535;p2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2541" name="Google Shape;2541;p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Moon image used in logo from </a:t>
            </a:r>
            <a:r>
              <a:rPr lang="en" sz="1400" u="sng">
                <a:solidFill>
                  <a:schemeClr val="hlink"/>
                </a:solidFill>
                <a:hlinkClick r:id="rId3"/>
              </a:rPr>
              <a:t>https://en.wikipedia.org/wiki/Moon</a:t>
            </a:r>
            <a:endParaRPr sz="1400"/>
          </a:p>
          <a:p>
            <a:pPr indent="0" lvl="0" marL="0" rtl="0" algn="l">
              <a:spcBef>
                <a:spcPts val="1600"/>
              </a:spcBef>
              <a:spcAft>
                <a:spcPts val="0"/>
              </a:spcAft>
              <a:buNone/>
            </a:pPr>
            <a:r>
              <a:rPr lang="en" sz="1400"/>
              <a:t>Z2 Astronaut from </a:t>
            </a:r>
            <a:r>
              <a:rPr lang="en" sz="1400" u="sng">
                <a:solidFill>
                  <a:schemeClr val="hlink"/>
                </a:solidFill>
                <a:hlinkClick r:id="rId4"/>
              </a:rPr>
              <a:t>https://nasa3d.arc.nasa.gov/detail/nmss-z2</a:t>
            </a:r>
            <a:r>
              <a:rPr lang="en" sz="1400"/>
              <a:t> </a:t>
            </a:r>
            <a:endParaRPr sz="1400"/>
          </a:p>
          <a:p>
            <a:pPr indent="0" lvl="0" marL="0" rtl="0" algn="l">
              <a:spcBef>
                <a:spcPts val="1600"/>
              </a:spcBef>
              <a:spcAft>
                <a:spcPts val="0"/>
              </a:spcAft>
              <a:buNone/>
            </a:pPr>
            <a:r>
              <a:rPr lang="en" sz="1400"/>
              <a:t>8020 Beam Profiles from </a:t>
            </a:r>
            <a:r>
              <a:rPr lang="en" sz="1400" u="sng">
                <a:solidFill>
                  <a:schemeClr val="hlink"/>
                </a:solidFill>
                <a:hlinkClick r:id="rId5"/>
              </a:rPr>
              <a:t>8020.net</a:t>
            </a:r>
            <a:r>
              <a:rPr lang="en" sz="1400"/>
              <a:t> and </a:t>
            </a:r>
            <a:r>
              <a:rPr lang="en" sz="1400" u="sng">
                <a:solidFill>
                  <a:schemeClr val="hlink"/>
                </a:solidFill>
                <a:hlinkClick r:id="rId6"/>
              </a:rPr>
              <a:t>https://www.3dcontentcentral.com</a:t>
            </a:r>
            <a:endParaRPr sz="1400"/>
          </a:p>
          <a:p>
            <a:pPr indent="0" lvl="0" marL="0" rtl="0" algn="l">
              <a:spcBef>
                <a:spcPts val="1600"/>
              </a:spcBef>
              <a:spcAft>
                <a:spcPts val="0"/>
              </a:spcAft>
              <a:buNone/>
            </a:pPr>
            <a:r>
              <a:rPr lang="en" sz="1400"/>
              <a:t>Velodyne Puck LITE from </a:t>
            </a:r>
            <a:r>
              <a:rPr lang="en" sz="1400" u="sng">
                <a:solidFill>
                  <a:schemeClr val="hlink"/>
                </a:solidFill>
                <a:hlinkClick r:id="rId7"/>
              </a:rPr>
              <a:t>https://velodynelidar.com/products/puck-lite/</a:t>
            </a:r>
            <a:r>
              <a:rPr lang="en" sz="1400"/>
              <a:t>  </a:t>
            </a:r>
            <a:endParaRPr sz="1400"/>
          </a:p>
          <a:p>
            <a:pPr indent="0" lvl="0" marL="0" rtl="0" algn="l">
              <a:spcBef>
                <a:spcPts val="1600"/>
              </a:spcBef>
              <a:spcAft>
                <a:spcPts val="1600"/>
              </a:spcAft>
              <a:buNone/>
            </a:pPr>
            <a:r>
              <a:rPr lang="en" sz="1400"/>
              <a:t>Check Mark from </a:t>
            </a:r>
            <a:r>
              <a:rPr lang="en" sz="1400" u="sng">
                <a:solidFill>
                  <a:schemeClr val="hlink"/>
                </a:solidFill>
                <a:hlinkClick r:id="rId8"/>
              </a:rPr>
              <a:t>http://www.clker.com/clipart-transparent-green-checkmark.html</a:t>
            </a:r>
            <a:r>
              <a:rPr lang="en" sz="1400"/>
              <a:t>  </a:t>
            </a:r>
            <a:endParaRPr sz="1400"/>
          </a:p>
        </p:txBody>
      </p:sp>
      <p:sp>
        <p:nvSpPr>
          <p:cNvPr id="2542" name="Google Shape;2542;p2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Turning Stability - 4 Wheels - Flat Terrain</a:t>
            </a:r>
            <a:endParaRPr sz="2700"/>
          </a:p>
        </p:txBody>
      </p:sp>
      <p:sp>
        <p:nvSpPr>
          <p:cNvPr id="366" name="Google Shape;36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39"/>
          <p:cNvSpPr txBox="1"/>
          <p:nvPr/>
        </p:nvSpPr>
        <p:spPr>
          <a:xfrm>
            <a:off x="1007225" y="44270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368" name="Google Shape;368;p39"/>
          <p:cNvSpPr txBox="1"/>
          <p:nvPr/>
        </p:nvSpPr>
        <p:spPr>
          <a:xfrm>
            <a:off x="5054175" y="44463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369" name="Google Shape;369;p39"/>
          <p:cNvPicPr preferRelativeResize="0"/>
          <p:nvPr/>
        </p:nvPicPr>
        <p:blipFill>
          <a:blip r:embed="rId3">
            <a:alphaModFix/>
          </a:blip>
          <a:stretch>
            <a:fillRect/>
          </a:stretch>
        </p:blipFill>
        <p:spPr>
          <a:xfrm>
            <a:off x="4593659" y="1179725"/>
            <a:ext cx="4238641" cy="3178987"/>
          </a:xfrm>
          <a:prstGeom prst="rect">
            <a:avLst/>
          </a:prstGeom>
          <a:noFill/>
          <a:ln>
            <a:noFill/>
          </a:ln>
        </p:spPr>
      </p:pic>
      <p:pic>
        <p:nvPicPr>
          <p:cNvPr id="370" name="Google Shape;370;p39"/>
          <p:cNvPicPr preferRelativeResize="0"/>
          <p:nvPr/>
        </p:nvPicPr>
        <p:blipFill>
          <a:blip r:embed="rId4">
            <a:alphaModFix/>
          </a:blip>
          <a:stretch>
            <a:fillRect/>
          </a:stretch>
        </p:blipFill>
        <p:spPr>
          <a:xfrm>
            <a:off x="311700" y="1179725"/>
            <a:ext cx="4238650" cy="31789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Turning Stability - 4 Wheels - Slope</a:t>
            </a:r>
            <a:endParaRPr sz="2700"/>
          </a:p>
        </p:txBody>
      </p:sp>
      <p:sp>
        <p:nvSpPr>
          <p:cNvPr id="376" name="Google Shape;37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40"/>
          <p:cNvSpPr txBox="1"/>
          <p:nvPr/>
        </p:nvSpPr>
        <p:spPr>
          <a:xfrm>
            <a:off x="1040900" y="42503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378" name="Google Shape;378;p40"/>
          <p:cNvSpPr txBox="1"/>
          <p:nvPr/>
        </p:nvSpPr>
        <p:spPr>
          <a:xfrm>
            <a:off x="5087850" y="426962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379" name="Google Shape;379;p40"/>
          <p:cNvPicPr preferRelativeResize="0"/>
          <p:nvPr/>
        </p:nvPicPr>
        <p:blipFill>
          <a:blip r:embed="rId3">
            <a:alphaModFix/>
          </a:blip>
          <a:stretch>
            <a:fillRect/>
          </a:stretch>
        </p:blipFill>
        <p:spPr>
          <a:xfrm>
            <a:off x="4616825" y="1017725"/>
            <a:ext cx="4291675" cy="3218750"/>
          </a:xfrm>
          <a:prstGeom prst="rect">
            <a:avLst/>
          </a:prstGeom>
          <a:noFill/>
          <a:ln>
            <a:noFill/>
          </a:ln>
        </p:spPr>
      </p:pic>
      <p:pic>
        <p:nvPicPr>
          <p:cNvPr id="380" name="Google Shape;380;p40"/>
          <p:cNvPicPr preferRelativeResize="0"/>
          <p:nvPr/>
        </p:nvPicPr>
        <p:blipFill>
          <a:blip r:embed="rId4">
            <a:alphaModFix/>
          </a:blip>
          <a:stretch>
            <a:fillRect/>
          </a:stretch>
        </p:blipFill>
        <p:spPr>
          <a:xfrm>
            <a:off x="264700" y="1017725"/>
            <a:ext cx="4291692" cy="32187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Steering</a:t>
            </a:r>
            <a:endParaRPr/>
          </a:p>
        </p:txBody>
      </p:sp>
      <p:sp>
        <p:nvSpPr>
          <p:cNvPr id="386" name="Google Shape;38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71" name="Google Shape;71;p15"/>
          <p:cNvSpPr txBox="1"/>
          <p:nvPr>
            <p:ph idx="1" type="body"/>
          </p:nvPr>
        </p:nvSpPr>
        <p:spPr>
          <a:xfrm>
            <a:off x="311700" y="919000"/>
            <a:ext cx="8520600" cy="364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Project Requirements</a:t>
            </a:r>
            <a:endParaRPr/>
          </a:p>
          <a:p>
            <a:pPr indent="-342900" lvl="0" marL="457200" rtl="0" algn="l">
              <a:spcBef>
                <a:spcPts val="0"/>
              </a:spcBef>
              <a:spcAft>
                <a:spcPts val="0"/>
              </a:spcAft>
              <a:buSzPts val="1800"/>
              <a:buChar char="●"/>
            </a:pPr>
            <a:r>
              <a:rPr lang="en"/>
              <a:t>Final Design (intro)</a:t>
            </a:r>
            <a:endParaRPr/>
          </a:p>
          <a:p>
            <a:pPr indent="-342900" lvl="0" marL="457200" rtl="0" algn="l">
              <a:spcBef>
                <a:spcPts val="0"/>
              </a:spcBef>
              <a:spcAft>
                <a:spcPts val="0"/>
              </a:spcAft>
              <a:buSzPts val="1800"/>
              <a:buChar char="●"/>
            </a:pPr>
            <a:r>
              <a:rPr lang="en"/>
              <a:t>Terramechanics</a:t>
            </a:r>
            <a:endParaRPr/>
          </a:p>
          <a:p>
            <a:pPr indent="-342900" lvl="0" marL="457200" rtl="0" algn="l">
              <a:spcBef>
                <a:spcPts val="0"/>
              </a:spcBef>
              <a:spcAft>
                <a:spcPts val="0"/>
              </a:spcAft>
              <a:buSzPts val="1800"/>
              <a:buChar char="●"/>
            </a:pPr>
            <a:r>
              <a:rPr lang="en"/>
              <a:t>Stability</a:t>
            </a:r>
            <a:endParaRPr/>
          </a:p>
          <a:p>
            <a:pPr indent="-342900" lvl="0" marL="457200" rtl="0" algn="l">
              <a:spcBef>
                <a:spcPts val="0"/>
              </a:spcBef>
              <a:spcAft>
                <a:spcPts val="0"/>
              </a:spcAft>
              <a:buSzPts val="1800"/>
              <a:buChar char="●"/>
            </a:pPr>
            <a:r>
              <a:rPr lang="en"/>
              <a:t>Steering</a:t>
            </a:r>
            <a:endParaRPr/>
          </a:p>
          <a:p>
            <a:pPr indent="-342900" lvl="0" marL="457200" rtl="0" algn="l">
              <a:spcBef>
                <a:spcPts val="0"/>
              </a:spcBef>
              <a:spcAft>
                <a:spcPts val="0"/>
              </a:spcAft>
              <a:buSzPts val="1800"/>
              <a:buChar char="●"/>
            </a:pPr>
            <a:r>
              <a:rPr lang="en"/>
              <a:t>Suspension</a:t>
            </a:r>
            <a:endParaRPr/>
          </a:p>
          <a:p>
            <a:pPr indent="-342900" lvl="0" marL="457200" rtl="0" algn="l">
              <a:spcBef>
                <a:spcPts val="0"/>
              </a:spcBef>
              <a:spcAft>
                <a:spcPts val="0"/>
              </a:spcAft>
              <a:buSzPts val="1800"/>
              <a:buChar char="●"/>
            </a:pPr>
            <a:r>
              <a:rPr lang="en"/>
              <a:t>Power</a:t>
            </a:r>
            <a:endParaRPr/>
          </a:p>
          <a:p>
            <a:pPr indent="-342900" lvl="0" marL="457200" rtl="0" algn="l">
              <a:spcBef>
                <a:spcPts val="0"/>
              </a:spcBef>
              <a:spcAft>
                <a:spcPts val="0"/>
              </a:spcAft>
              <a:buSzPts val="1800"/>
              <a:buChar char="●"/>
            </a:pPr>
            <a:r>
              <a:rPr lang="en"/>
              <a:t>Mass</a:t>
            </a:r>
            <a:endParaRPr/>
          </a:p>
          <a:p>
            <a:pPr indent="-342900" lvl="0" marL="457200" rtl="0" algn="l">
              <a:spcBef>
                <a:spcPts val="0"/>
              </a:spcBef>
              <a:spcAft>
                <a:spcPts val="0"/>
              </a:spcAft>
              <a:buSzPts val="1800"/>
              <a:buChar char="●"/>
            </a:pPr>
            <a:r>
              <a:rPr lang="en"/>
              <a:t>Final Design (detailed)</a:t>
            </a:r>
            <a:endParaRPr/>
          </a:p>
          <a:p>
            <a:pPr indent="-342900" lvl="0" marL="457200" rtl="0" algn="l">
              <a:spcBef>
                <a:spcPts val="0"/>
              </a:spcBef>
              <a:spcAft>
                <a:spcPts val="0"/>
              </a:spcAft>
              <a:buSzPts val="1800"/>
              <a:buChar char="●"/>
            </a:pPr>
            <a:r>
              <a:rPr lang="en"/>
              <a:t>Earth &amp; Mars efficacy</a:t>
            </a:r>
            <a:endParaRPr/>
          </a:p>
          <a:p>
            <a:pPr indent="-342900" lvl="0" marL="457200" rtl="0" algn="l">
              <a:spcBef>
                <a:spcPts val="0"/>
              </a:spcBef>
              <a:spcAft>
                <a:spcPts val="0"/>
              </a:spcAft>
              <a:buSzPts val="1800"/>
              <a:buChar char="●"/>
            </a:pPr>
            <a:r>
              <a:rPr lang="en"/>
              <a:t>Trafficability</a:t>
            </a:r>
            <a:endParaRPr/>
          </a:p>
          <a:p>
            <a:pPr indent="-342900" lvl="0" marL="457200" rtl="0" algn="l">
              <a:spcBef>
                <a:spcPts val="0"/>
              </a:spcBef>
              <a:spcAft>
                <a:spcPts val="0"/>
              </a:spcAft>
              <a:buSzPts val="1800"/>
              <a:buChar char="●"/>
            </a:pPr>
            <a:r>
              <a:rPr lang="en"/>
              <a:t>Design Evolution and Concepts</a:t>
            </a:r>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ph type="title"/>
          </p:nvPr>
        </p:nvSpPr>
        <p:spPr>
          <a:xfrm>
            <a:off x="148875" y="15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Steering Mechanism Design</a:t>
            </a:r>
            <a:endParaRPr/>
          </a:p>
        </p:txBody>
      </p:sp>
      <p:sp>
        <p:nvSpPr>
          <p:cNvPr id="392" name="Google Shape;39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42"/>
          <p:cNvSpPr txBox="1"/>
          <p:nvPr>
            <p:ph idx="1" type="body"/>
          </p:nvPr>
        </p:nvSpPr>
        <p:spPr>
          <a:xfrm>
            <a:off x="148875" y="863550"/>
            <a:ext cx="255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two wheels are direct steered, each with a steering motor.</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Rear wheels are fixed to the chassis</a:t>
            </a:r>
            <a:endParaRPr/>
          </a:p>
        </p:txBody>
      </p:sp>
      <p:pic>
        <p:nvPicPr>
          <p:cNvPr id="394" name="Google Shape;394;p42" title="Turning Wheels">
            <a:hlinkClick r:id="rId3"/>
          </p:cNvPr>
          <p:cNvPicPr preferRelativeResize="0"/>
          <p:nvPr/>
        </p:nvPicPr>
        <p:blipFill>
          <a:blip r:embed="rId4">
            <a:alphaModFix/>
          </a:blip>
          <a:stretch>
            <a:fillRect/>
          </a:stretch>
        </p:blipFill>
        <p:spPr>
          <a:xfrm>
            <a:off x="2702175" y="729100"/>
            <a:ext cx="5926126" cy="437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3"/>
          <p:cNvSpPr txBox="1"/>
          <p:nvPr>
            <p:ph type="title"/>
          </p:nvPr>
        </p:nvSpPr>
        <p:spPr>
          <a:xfrm>
            <a:off x="311700" y="245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Steering Angle</a:t>
            </a:r>
            <a:endParaRPr/>
          </a:p>
        </p:txBody>
      </p:sp>
      <p:sp>
        <p:nvSpPr>
          <p:cNvPr id="400" name="Google Shape;40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43"/>
          <p:cNvSpPr txBox="1"/>
          <p:nvPr/>
        </p:nvSpPr>
        <p:spPr>
          <a:xfrm>
            <a:off x="1163100" y="45688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402" name="Google Shape;402;p43"/>
          <p:cNvSpPr txBox="1"/>
          <p:nvPr/>
        </p:nvSpPr>
        <p:spPr>
          <a:xfrm>
            <a:off x="5210050" y="458812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403" name="Google Shape;403;p43"/>
          <p:cNvPicPr preferRelativeResize="0"/>
          <p:nvPr/>
        </p:nvPicPr>
        <p:blipFill>
          <a:blip r:embed="rId3">
            <a:alphaModFix/>
          </a:blip>
          <a:stretch>
            <a:fillRect/>
          </a:stretch>
        </p:blipFill>
        <p:spPr>
          <a:xfrm>
            <a:off x="152400" y="970150"/>
            <a:ext cx="4428025" cy="3583050"/>
          </a:xfrm>
          <a:prstGeom prst="rect">
            <a:avLst/>
          </a:prstGeom>
          <a:noFill/>
          <a:ln>
            <a:noFill/>
          </a:ln>
        </p:spPr>
      </p:pic>
      <p:pic>
        <p:nvPicPr>
          <p:cNvPr id="404" name="Google Shape;404;p43"/>
          <p:cNvPicPr preferRelativeResize="0"/>
          <p:nvPr/>
        </p:nvPicPr>
        <p:blipFill>
          <a:blip r:embed="rId4">
            <a:alphaModFix/>
          </a:blip>
          <a:stretch>
            <a:fillRect/>
          </a:stretch>
        </p:blipFill>
        <p:spPr>
          <a:xfrm>
            <a:off x="4732825" y="970150"/>
            <a:ext cx="4258775" cy="3583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Suspension</a:t>
            </a:r>
            <a:endParaRPr/>
          </a:p>
        </p:txBody>
      </p:sp>
      <p:sp>
        <p:nvSpPr>
          <p:cNvPr id="410" name="Google Shape;41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 System</a:t>
            </a:r>
            <a:endParaRPr/>
          </a:p>
        </p:txBody>
      </p:sp>
      <p:sp>
        <p:nvSpPr>
          <p:cNvPr id="416" name="Google Shape;416;p45"/>
          <p:cNvSpPr txBox="1"/>
          <p:nvPr>
            <p:ph idx="1" type="body"/>
          </p:nvPr>
        </p:nvSpPr>
        <p:spPr>
          <a:xfrm>
            <a:off x="311700" y="115247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Upper wishbone</a:t>
            </a:r>
            <a:endParaRPr/>
          </a:p>
        </p:txBody>
      </p:sp>
      <p:sp>
        <p:nvSpPr>
          <p:cNvPr id="417" name="Google Shape;417;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8" name="Google Shape;418;p45"/>
          <p:cNvPicPr preferRelativeResize="0"/>
          <p:nvPr/>
        </p:nvPicPr>
        <p:blipFill rotWithShape="1">
          <a:blip r:embed="rId3">
            <a:alphaModFix/>
          </a:blip>
          <a:srcRect b="0" l="28048" r="24427" t="0"/>
          <a:stretch/>
        </p:blipFill>
        <p:spPr>
          <a:xfrm>
            <a:off x="2399188" y="648425"/>
            <a:ext cx="4345627" cy="4238625"/>
          </a:xfrm>
          <a:prstGeom prst="rect">
            <a:avLst/>
          </a:prstGeom>
          <a:noFill/>
          <a:ln>
            <a:noFill/>
          </a:ln>
        </p:spPr>
      </p:pic>
      <p:cxnSp>
        <p:nvCxnSpPr>
          <p:cNvPr id="419" name="Google Shape;419;p45"/>
          <p:cNvCxnSpPr/>
          <p:nvPr/>
        </p:nvCxnSpPr>
        <p:spPr>
          <a:xfrm>
            <a:off x="2115825" y="1531650"/>
            <a:ext cx="2236800" cy="1161300"/>
          </a:xfrm>
          <a:prstGeom prst="straightConnector1">
            <a:avLst/>
          </a:prstGeom>
          <a:noFill/>
          <a:ln cap="flat" cmpd="sng" w="28575">
            <a:solidFill>
              <a:srgbClr val="FF9900"/>
            </a:solidFill>
            <a:prstDash val="solid"/>
            <a:round/>
            <a:headEnd len="med" w="med" type="none"/>
            <a:tailEnd len="med" w="med" type="triangle"/>
          </a:ln>
        </p:spPr>
      </p:cxnSp>
      <p:sp>
        <p:nvSpPr>
          <p:cNvPr id="420" name="Google Shape;420;p45"/>
          <p:cNvSpPr txBox="1"/>
          <p:nvPr>
            <p:ph idx="1" type="body"/>
          </p:nvPr>
        </p:nvSpPr>
        <p:spPr>
          <a:xfrm>
            <a:off x="311700" y="43797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Lower wishbone</a:t>
            </a:r>
            <a:endParaRPr/>
          </a:p>
        </p:txBody>
      </p:sp>
      <p:cxnSp>
        <p:nvCxnSpPr>
          <p:cNvPr id="421" name="Google Shape;421;p45"/>
          <p:cNvCxnSpPr/>
          <p:nvPr/>
        </p:nvCxnSpPr>
        <p:spPr>
          <a:xfrm flipH="1" rot="10800000">
            <a:off x="2144300" y="3754275"/>
            <a:ext cx="1709700" cy="876300"/>
          </a:xfrm>
          <a:prstGeom prst="straightConnector1">
            <a:avLst/>
          </a:prstGeom>
          <a:noFill/>
          <a:ln cap="flat" cmpd="sng" w="28575">
            <a:solidFill>
              <a:srgbClr val="FF9900"/>
            </a:solidFill>
            <a:prstDash val="solid"/>
            <a:round/>
            <a:headEnd len="med" w="med" type="none"/>
            <a:tailEnd len="med" w="med" type="triangle"/>
          </a:ln>
        </p:spPr>
      </p:cxnSp>
      <p:sp>
        <p:nvSpPr>
          <p:cNvPr id="422" name="Google Shape;422;p45"/>
          <p:cNvSpPr txBox="1"/>
          <p:nvPr>
            <p:ph idx="1" type="body"/>
          </p:nvPr>
        </p:nvSpPr>
        <p:spPr>
          <a:xfrm>
            <a:off x="311700" y="1794525"/>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 mount</a:t>
            </a:r>
            <a:endParaRPr/>
          </a:p>
        </p:txBody>
      </p:sp>
      <p:cxnSp>
        <p:nvCxnSpPr>
          <p:cNvPr id="423" name="Google Shape;423;p45"/>
          <p:cNvCxnSpPr/>
          <p:nvPr/>
        </p:nvCxnSpPr>
        <p:spPr>
          <a:xfrm>
            <a:off x="1845100" y="2101575"/>
            <a:ext cx="1311000" cy="733800"/>
          </a:xfrm>
          <a:prstGeom prst="straightConnector1">
            <a:avLst/>
          </a:prstGeom>
          <a:noFill/>
          <a:ln cap="flat" cmpd="sng" w="28575">
            <a:solidFill>
              <a:srgbClr val="00FF00"/>
            </a:solidFill>
            <a:prstDash val="solid"/>
            <a:round/>
            <a:headEnd len="med" w="med" type="none"/>
            <a:tailEnd len="med" w="med" type="triangle"/>
          </a:ln>
        </p:spPr>
      </p:cxnSp>
      <p:sp>
        <p:nvSpPr>
          <p:cNvPr id="424" name="Google Shape;424;p45"/>
          <p:cNvSpPr txBox="1"/>
          <p:nvPr>
            <p:ph idx="1" type="body"/>
          </p:nvPr>
        </p:nvSpPr>
        <p:spPr>
          <a:xfrm>
            <a:off x="1549650" y="3582700"/>
            <a:ext cx="9153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Spring</a:t>
            </a:r>
            <a:endParaRPr/>
          </a:p>
        </p:txBody>
      </p:sp>
      <p:cxnSp>
        <p:nvCxnSpPr>
          <p:cNvPr id="425" name="Google Shape;425;p45"/>
          <p:cNvCxnSpPr/>
          <p:nvPr/>
        </p:nvCxnSpPr>
        <p:spPr>
          <a:xfrm flipH="1" rot="10800000">
            <a:off x="2415025" y="3376675"/>
            <a:ext cx="1339200" cy="484500"/>
          </a:xfrm>
          <a:prstGeom prst="straightConnector1">
            <a:avLst/>
          </a:prstGeom>
          <a:noFill/>
          <a:ln cap="flat" cmpd="sng" w="28575">
            <a:solidFill>
              <a:srgbClr val="FFFFFF"/>
            </a:solidFill>
            <a:prstDash val="solid"/>
            <a:round/>
            <a:headEnd len="med" w="med" type="none"/>
            <a:tailEnd len="med" w="med" type="triangle"/>
          </a:ln>
        </p:spPr>
      </p:cxnSp>
      <p:sp>
        <p:nvSpPr>
          <p:cNvPr id="426" name="Google Shape;426;p45"/>
          <p:cNvSpPr txBox="1"/>
          <p:nvPr>
            <p:ph idx="1" type="body"/>
          </p:nvPr>
        </p:nvSpPr>
        <p:spPr>
          <a:xfrm>
            <a:off x="6106275" y="573250"/>
            <a:ext cx="2025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Mudguard</a:t>
            </a:r>
            <a:endParaRPr/>
          </a:p>
        </p:txBody>
      </p:sp>
      <p:cxnSp>
        <p:nvCxnSpPr>
          <p:cNvPr id="427" name="Google Shape;427;p45"/>
          <p:cNvCxnSpPr/>
          <p:nvPr/>
        </p:nvCxnSpPr>
        <p:spPr>
          <a:xfrm flipH="1">
            <a:off x="5485450" y="911850"/>
            <a:ext cx="1040100" cy="655500"/>
          </a:xfrm>
          <a:prstGeom prst="straightConnector1">
            <a:avLst/>
          </a:prstGeom>
          <a:noFill/>
          <a:ln cap="flat" cmpd="sng" w="28575">
            <a:solidFill>
              <a:srgbClr val="FFFFFF"/>
            </a:solidFill>
            <a:prstDash val="solid"/>
            <a:round/>
            <a:headEnd len="med" w="med" type="none"/>
            <a:tailEnd len="med" w="med" type="triangle"/>
          </a:ln>
        </p:spPr>
      </p:cxnSp>
      <p:sp>
        <p:nvSpPr>
          <p:cNvPr id="428" name="Google Shape;428;p45"/>
          <p:cNvSpPr txBox="1"/>
          <p:nvPr>
            <p:ph idx="1" type="body"/>
          </p:nvPr>
        </p:nvSpPr>
        <p:spPr>
          <a:xfrm>
            <a:off x="6924900" y="1594275"/>
            <a:ext cx="8688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a:t>
            </a:r>
            <a:endParaRPr/>
          </a:p>
        </p:txBody>
      </p:sp>
      <p:cxnSp>
        <p:nvCxnSpPr>
          <p:cNvPr id="429" name="Google Shape;429;p45"/>
          <p:cNvCxnSpPr/>
          <p:nvPr/>
        </p:nvCxnSpPr>
        <p:spPr>
          <a:xfrm flipH="1">
            <a:off x="6229150" y="1990375"/>
            <a:ext cx="1040100" cy="655500"/>
          </a:xfrm>
          <a:prstGeom prst="straightConnector1">
            <a:avLst/>
          </a:prstGeom>
          <a:noFill/>
          <a:ln cap="flat" cmpd="sng" w="28575">
            <a:solidFill>
              <a:srgbClr val="0000FF"/>
            </a:solidFill>
            <a:prstDash val="solid"/>
            <a:round/>
            <a:headEnd len="med" w="med" type="none"/>
            <a:tailEnd len="med" w="med" type="triangle"/>
          </a:ln>
        </p:spPr>
      </p:cxnSp>
      <p:sp>
        <p:nvSpPr>
          <p:cNvPr id="430" name="Google Shape;430;p45"/>
          <p:cNvSpPr txBox="1"/>
          <p:nvPr>
            <p:ph idx="1" type="body"/>
          </p:nvPr>
        </p:nvSpPr>
        <p:spPr>
          <a:xfrm>
            <a:off x="6924900" y="2744025"/>
            <a:ext cx="20655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Wheel hub mount</a:t>
            </a:r>
            <a:endParaRPr/>
          </a:p>
        </p:txBody>
      </p:sp>
      <p:cxnSp>
        <p:nvCxnSpPr>
          <p:cNvPr id="431" name="Google Shape;431;p45"/>
          <p:cNvCxnSpPr>
            <a:stCxn id="430" idx="1"/>
          </p:cNvCxnSpPr>
          <p:nvPr/>
        </p:nvCxnSpPr>
        <p:spPr>
          <a:xfrm flipH="1">
            <a:off x="4758900" y="2997675"/>
            <a:ext cx="2166000" cy="65400"/>
          </a:xfrm>
          <a:prstGeom prst="straightConnector1">
            <a:avLst/>
          </a:prstGeom>
          <a:noFill/>
          <a:ln cap="flat" cmpd="sng" w="28575">
            <a:solidFill>
              <a:srgbClr val="FF00FF"/>
            </a:solidFill>
            <a:prstDash val="solid"/>
            <a:round/>
            <a:headEnd len="med" w="med" type="none"/>
            <a:tailEnd len="med" w="med" type="triangle"/>
          </a:ln>
        </p:spPr>
      </p:cxnSp>
      <p:sp>
        <p:nvSpPr>
          <p:cNvPr id="432" name="Google Shape;432;p45"/>
          <p:cNvSpPr txBox="1"/>
          <p:nvPr>
            <p:ph idx="1" type="body"/>
          </p:nvPr>
        </p:nvSpPr>
        <p:spPr>
          <a:xfrm>
            <a:off x="7354500" y="3993500"/>
            <a:ext cx="16359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Driving Motor</a:t>
            </a:r>
            <a:endParaRPr/>
          </a:p>
        </p:txBody>
      </p:sp>
      <p:cxnSp>
        <p:nvCxnSpPr>
          <p:cNvPr id="433" name="Google Shape;433;p45"/>
          <p:cNvCxnSpPr>
            <a:stCxn id="432" idx="1"/>
          </p:cNvCxnSpPr>
          <p:nvPr/>
        </p:nvCxnSpPr>
        <p:spPr>
          <a:xfrm rot="10800000">
            <a:off x="4609200" y="3177350"/>
            <a:ext cx="2745300" cy="1069800"/>
          </a:xfrm>
          <a:prstGeom prst="straightConnector1">
            <a:avLst/>
          </a:prstGeom>
          <a:noFill/>
          <a:ln cap="flat" cmpd="sng" w="28575">
            <a:solidFill>
              <a:srgbClr val="FF0000"/>
            </a:solidFill>
            <a:prstDash val="solid"/>
            <a:round/>
            <a:headEnd len="med" w="med" type="none"/>
            <a:tailEnd len="med" w="med" type="triangle"/>
          </a:ln>
        </p:spPr>
      </p:cxnSp>
      <p:sp>
        <p:nvSpPr>
          <p:cNvPr id="434" name="Google Shape;434;p45"/>
          <p:cNvSpPr txBox="1"/>
          <p:nvPr>
            <p:ph idx="1" type="body"/>
          </p:nvPr>
        </p:nvSpPr>
        <p:spPr>
          <a:xfrm>
            <a:off x="347300" y="2853163"/>
            <a:ext cx="16359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Steering motor (not shown)</a:t>
            </a:r>
            <a:endParaRPr sz="1600"/>
          </a:p>
        </p:txBody>
      </p:sp>
      <p:cxnSp>
        <p:nvCxnSpPr>
          <p:cNvPr id="435" name="Google Shape;435;p45"/>
          <p:cNvCxnSpPr/>
          <p:nvPr/>
        </p:nvCxnSpPr>
        <p:spPr>
          <a:xfrm flipH="1" rot="10800000">
            <a:off x="1610025" y="3227075"/>
            <a:ext cx="1460400" cy="35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type="title"/>
          </p:nvPr>
        </p:nvSpPr>
        <p:spPr>
          <a:xfrm>
            <a:off x="311700" y="333150"/>
            <a:ext cx="85206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a:t>
            </a:r>
            <a:endParaRPr/>
          </a:p>
        </p:txBody>
      </p:sp>
      <p:sp>
        <p:nvSpPr>
          <p:cNvPr id="441" name="Google Shape;44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2" name="Google Shape;442;p46" title="Front Left Wheel Suspension">
            <a:hlinkClick r:id="rId3"/>
          </p:cNvPr>
          <p:cNvPicPr preferRelativeResize="0"/>
          <p:nvPr/>
        </p:nvPicPr>
        <p:blipFill>
          <a:blip r:embed="rId4">
            <a:alphaModFix/>
          </a:blip>
          <a:stretch>
            <a:fillRect/>
          </a:stretch>
        </p:blipFill>
        <p:spPr>
          <a:xfrm>
            <a:off x="1653925" y="877500"/>
            <a:ext cx="5464100" cy="40980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 Statics</a:t>
            </a:r>
            <a:endParaRPr/>
          </a:p>
        </p:txBody>
      </p:sp>
      <p:sp>
        <p:nvSpPr>
          <p:cNvPr id="448" name="Google Shape;44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47"/>
          <p:cNvSpPr txBox="1"/>
          <p:nvPr>
            <p:ph idx="1" type="body"/>
          </p:nvPr>
        </p:nvSpPr>
        <p:spPr>
          <a:xfrm>
            <a:off x="311700" y="1079900"/>
            <a:ext cx="85206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method for N-wheeled independent suspension from class we can solve for weight distribution on each wheel including when wheels are on obstacles.</a:t>
            </a:r>
            <a:endParaRPr/>
          </a:p>
          <a:p>
            <a:pPr indent="0" lvl="0" marL="45720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graphicFrame>
        <p:nvGraphicFramePr>
          <p:cNvPr id="450" name="Google Shape;450;p47"/>
          <p:cNvGraphicFramePr/>
          <p:nvPr/>
        </p:nvGraphicFramePr>
        <p:xfrm>
          <a:off x="1505725" y="1965957"/>
          <a:ext cx="3000000" cy="3000000"/>
        </p:xfrm>
        <a:graphic>
          <a:graphicData uri="http://schemas.openxmlformats.org/drawingml/2006/table">
            <a:tbl>
              <a:tblPr>
                <a:noFill/>
                <a:tableStyleId>{55E28C40-5351-47DB-AF1A-9123BFB097CC}</a:tableStyleId>
              </a:tblPr>
              <a:tblGrid>
                <a:gridCol w="1307575"/>
                <a:gridCol w="2552750"/>
                <a:gridCol w="2272200"/>
              </a:tblGrid>
              <a:tr h="385575">
                <a:tc>
                  <a:txBody>
                    <a:bodyPr/>
                    <a:lstStyle/>
                    <a:p>
                      <a:pPr indent="0" lvl="0" marL="0" rtl="0" algn="l">
                        <a:spcBef>
                          <a:spcPts val="0"/>
                        </a:spcBef>
                        <a:spcAft>
                          <a:spcPts val="0"/>
                        </a:spcAft>
                        <a:buNone/>
                      </a:pPr>
                      <a:r>
                        <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b="1" lang="en">
                          <a:solidFill>
                            <a:schemeClr val="lt2"/>
                          </a:solidFill>
                        </a:rPr>
                        <a:t>Standard</a:t>
                      </a:r>
                      <a:endParaRPr b="1">
                        <a:solidFill>
                          <a:schemeClr val="lt2"/>
                        </a:solidFill>
                      </a:endParaRPr>
                    </a:p>
                  </a:txBody>
                  <a:tcPr marT="91425" marB="91425" marR="91425" marL="91425"/>
                </a:tc>
                <a:tc>
                  <a:txBody>
                    <a:bodyPr/>
                    <a:lstStyle/>
                    <a:p>
                      <a:pPr indent="0" lvl="0" marL="0" rtl="0" algn="ctr">
                        <a:spcBef>
                          <a:spcPts val="0"/>
                        </a:spcBef>
                        <a:spcAft>
                          <a:spcPts val="0"/>
                        </a:spcAft>
                        <a:buNone/>
                      </a:pPr>
                      <a:r>
                        <a:rPr b="1" lang="en">
                          <a:solidFill>
                            <a:schemeClr val="lt2"/>
                          </a:solidFill>
                        </a:rPr>
                        <a:t>Extended</a:t>
                      </a:r>
                      <a:endParaRPr b="1">
                        <a:solidFill>
                          <a:schemeClr val="lt2"/>
                        </a:solidFill>
                      </a:endParaRPr>
                    </a:p>
                  </a:txBody>
                  <a:tcPr marT="91425" marB="91425" marR="91425" marL="91425"/>
                </a:tc>
              </a:tr>
              <a:tr h="1162100">
                <a:tc>
                  <a:txBody>
                    <a:bodyPr/>
                    <a:lstStyle/>
                    <a:p>
                      <a:pPr indent="0" lvl="0" marL="0" rtl="0" algn="ctr">
                        <a:spcBef>
                          <a:spcPts val="0"/>
                        </a:spcBef>
                        <a:spcAft>
                          <a:spcPts val="0"/>
                        </a:spcAft>
                        <a:buNone/>
                      </a:pPr>
                      <a:r>
                        <a:rPr lang="en">
                          <a:solidFill>
                            <a:schemeClr val="lt2"/>
                          </a:solidFill>
                        </a:rPr>
                        <a:t>COM</a:t>
                      </a:r>
                      <a:endParaRPr>
                        <a:solidFill>
                          <a:schemeClr val="lt2"/>
                        </a:solidFill>
                      </a:endParaRPr>
                    </a:p>
                    <a:p>
                      <a:pPr indent="0" lvl="0" marL="0" rtl="0" algn="ctr">
                        <a:spcBef>
                          <a:spcPts val="0"/>
                        </a:spcBef>
                        <a:spcAft>
                          <a:spcPts val="0"/>
                        </a:spcAft>
                        <a:buNone/>
                      </a:pPr>
                      <a:r>
                        <a:rPr lang="en">
                          <a:solidFill>
                            <a:schemeClr val="lt2"/>
                          </a:solidFill>
                        </a:rPr>
                        <a:t>Offset</a:t>
                      </a:r>
                      <a:endParaRPr>
                        <a:solidFill>
                          <a:schemeClr val="lt2"/>
                        </a:solidFill>
                      </a:endParaRPr>
                    </a:p>
                  </a:txBody>
                  <a:tcPr marT="91425" marB="91425" marR="91425" marL="91425" anchor="ctr"/>
                </a:tc>
                <a:tc>
                  <a:txBody>
                    <a:bodyPr/>
                    <a:lstStyle/>
                    <a:p>
                      <a:pPr indent="0" lvl="0" marL="0" rtl="0" algn="l">
                        <a:spcBef>
                          <a:spcPts val="0"/>
                        </a:spcBef>
                        <a:spcAft>
                          <a:spcPts val="0"/>
                        </a:spcAft>
                        <a:buNone/>
                      </a:pPr>
                      <a:r>
                        <a:t/>
                      </a:r>
                      <a:endParaRPr>
                        <a:solidFill>
                          <a:schemeClr val="lt2"/>
                        </a:solidFill>
                      </a:endParaRPr>
                    </a:p>
                  </a:txBody>
                  <a:tcPr marT="91425" marB="91425" marR="91425" marL="91425"/>
                </a:tc>
                <a:tc>
                  <a:txBody>
                    <a:bodyPr/>
                    <a:lstStyle/>
                    <a:p>
                      <a:pPr indent="0" lvl="0" marL="0" rtl="0" algn="l">
                        <a:spcBef>
                          <a:spcPts val="0"/>
                        </a:spcBef>
                        <a:spcAft>
                          <a:spcPts val="0"/>
                        </a:spcAft>
                        <a:buNone/>
                      </a:pPr>
                      <a:r>
                        <a:t/>
                      </a:r>
                      <a:endParaRPr>
                        <a:solidFill>
                          <a:schemeClr val="lt2"/>
                        </a:solidFill>
                      </a:endParaRPr>
                    </a:p>
                  </a:txBody>
                  <a:tcPr marT="91425" marB="91425" marR="91425" marL="91425"/>
                </a:tc>
              </a:tr>
              <a:tr h="422675">
                <a:tc>
                  <a:txBody>
                    <a:bodyPr/>
                    <a:lstStyle/>
                    <a:p>
                      <a:pPr indent="0" lvl="0" marL="0" rtl="0" algn="ctr">
                        <a:spcBef>
                          <a:spcPts val="0"/>
                        </a:spcBef>
                        <a:spcAft>
                          <a:spcPts val="0"/>
                        </a:spcAft>
                        <a:buNone/>
                      </a:pPr>
                      <a:r>
                        <a:rPr lang="en">
                          <a:solidFill>
                            <a:schemeClr val="lt2"/>
                          </a:solidFill>
                        </a:rPr>
                        <a:t>Total Weight</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682 N</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957 N</a:t>
                      </a:r>
                      <a:endParaRPr>
                        <a:solidFill>
                          <a:schemeClr val="lt2"/>
                        </a:solidFill>
                      </a:endParaRPr>
                    </a:p>
                  </a:txBody>
                  <a:tcPr marT="91425" marB="91425" marR="91425" marL="91425" anchor="ctr"/>
                </a:tc>
              </a:tr>
              <a:tr h="422675">
                <a:tc>
                  <a:txBody>
                    <a:bodyPr/>
                    <a:lstStyle/>
                    <a:p>
                      <a:pPr indent="0" lvl="0" marL="0" rtl="0" algn="ctr">
                        <a:spcBef>
                          <a:spcPts val="0"/>
                        </a:spcBef>
                        <a:spcAft>
                          <a:spcPts val="0"/>
                        </a:spcAft>
                        <a:buNone/>
                      </a:pPr>
                      <a:r>
                        <a:rPr lang="en">
                          <a:solidFill>
                            <a:schemeClr val="lt2"/>
                          </a:solidFill>
                        </a:rPr>
                        <a:t>Length</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2 m</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2.6 m</a:t>
                      </a:r>
                      <a:endParaRPr>
                        <a:solidFill>
                          <a:schemeClr val="lt2"/>
                        </a:solidFill>
                      </a:endParaRPr>
                    </a:p>
                  </a:txBody>
                  <a:tcPr marT="91425" marB="91425" marR="91425" marL="91425" anchor="ctr"/>
                </a:tc>
              </a:tr>
              <a:tr h="422675">
                <a:tc>
                  <a:txBody>
                    <a:bodyPr/>
                    <a:lstStyle/>
                    <a:p>
                      <a:pPr indent="0" lvl="0" marL="0" rtl="0" algn="ctr">
                        <a:spcBef>
                          <a:spcPts val="0"/>
                        </a:spcBef>
                        <a:spcAft>
                          <a:spcPts val="0"/>
                        </a:spcAft>
                        <a:buNone/>
                      </a:pPr>
                      <a:r>
                        <a:rPr lang="en">
                          <a:solidFill>
                            <a:schemeClr val="lt2"/>
                          </a:solidFill>
                        </a:rPr>
                        <a:t>Width</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1.6 m</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1.6 m</a:t>
                      </a:r>
                      <a:endParaRPr>
                        <a:solidFill>
                          <a:schemeClr val="lt2"/>
                        </a:solidFill>
                      </a:endParaRPr>
                    </a:p>
                  </a:txBody>
                  <a:tcPr marT="91425" marB="91425" marR="91425" marL="91425" anchor="ctr"/>
                </a:tc>
              </a:tr>
            </a:tbl>
          </a:graphicData>
        </a:graphic>
      </p:graphicFrame>
      <p:pic>
        <p:nvPicPr>
          <p:cNvPr id="451" name="Google Shape;451;p47"/>
          <p:cNvPicPr preferRelativeResize="0"/>
          <p:nvPr/>
        </p:nvPicPr>
        <p:blipFill>
          <a:blip r:embed="rId3">
            <a:alphaModFix/>
          </a:blip>
          <a:stretch>
            <a:fillRect/>
          </a:stretch>
        </p:blipFill>
        <p:spPr>
          <a:xfrm>
            <a:off x="3143890" y="2362162"/>
            <a:ext cx="1665400" cy="1118525"/>
          </a:xfrm>
          <a:prstGeom prst="rect">
            <a:avLst/>
          </a:prstGeom>
          <a:noFill/>
          <a:ln>
            <a:noFill/>
          </a:ln>
        </p:spPr>
      </p:pic>
      <p:pic>
        <p:nvPicPr>
          <p:cNvPr id="452" name="Google Shape;452;p47"/>
          <p:cNvPicPr preferRelativeResize="0"/>
          <p:nvPr/>
        </p:nvPicPr>
        <p:blipFill>
          <a:blip r:embed="rId4">
            <a:alphaModFix/>
          </a:blip>
          <a:stretch>
            <a:fillRect/>
          </a:stretch>
        </p:blipFill>
        <p:spPr>
          <a:xfrm>
            <a:off x="5696961" y="2362152"/>
            <a:ext cx="1665400" cy="11185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Distributions on Flat Terrain</a:t>
            </a:r>
            <a:endParaRPr/>
          </a:p>
        </p:txBody>
      </p:sp>
      <p:sp>
        <p:nvSpPr>
          <p:cNvPr id="458" name="Google Shape;458;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48"/>
          <p:cNvSpPr txBox="1"/>
          <p:nvPr/>
        </p:nvSpPr>
        <p:spPr>
          <a:xfrm>
            <a:off x="1029850"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Standard Configuration</a:t>
            </a:r>
            <a:endParaRPr sz="1800">
              <a:solidFill>
                <a:schemeClr val="lt2"/>
              </a:solidFill>
            </a:endParaRPr>
          </a:p>
        </p:txBody>
      </p:sp>
      <p:sp>
        <p:nvSpPr>
          <p:cNvPr id="460" name="Google Shape;460;p48"/>
          <p:cNvSpPr txBox="1"/>
          <p:nvPr/>
        </p:nvSpPr>
        <p:spPr>
          <a:xfrm>
            <a:off x="5313713"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Extended</a:t>
            </a:r>
            <a:r>
              <a:rPr lang="en" sz="1800">
                <a:solidFill>
                  <a:schemeClr val="lt2"/>
                </a:solidFill>
              </a:rPr>
              <a:t> Configuration</a:t>
            </a:r>
            <a:endParaRPr sz="1800">
              <a:solidFill>
                <a:schemeClr val="lt2"/>
              </a:solidFill>
            </a:endParaRPr>
          </a:p>
        </p:txBody>
      </p:sp>
      <p:pic>
        <p:nvPicPr>
          <p:cNvPr id="461" name="Google Shape;461;p48"/>
          <p:cNvPicPr preferRelativeResize="0"/>
          <p:nvPr/>
        </p:nvPicPr>
        <p:blipFill>
          <a:blip r:embed="rId3">
            <a:alphaModFix/>
          </a:blip>
          <a:stretch>
            <a:fillRect/>
          </a:stretch>
        </p:blipFill>
        <p:spPr>
          <a:xfrm>
            <a:off x="448056" y="1371600"/>
            <a:ext cx="4114799" cy="3083934"/>
          </a:xfrm>
          <a:prstGeom prst="rect">
            <a:avLst/>
          </a:prstGeom>
          <a:noFill/>
          <a:ln>
            <a:noFill/>
          </a:ln>
        </p:spPr>
      </p:pic>
      <p:pic>
        <p:nvPicPr>
          <p:cNvPr id="462" name="Google Shape;462;p48"/>
          <p:cNvPicPr preferRelativeResize="0"/>
          <p:nvPr/>
        </p:nvPicPr>
        <p:blipFill>
          <a:blip r:embed="rId4">
            <a:alphaModFix/>
          </a:blip>
          <a:stretch>
            <a:fillRect/>
          </a:stretch>
        </p:blipFill>
        <p:spPr>
          <a:xfrm>
            <a:off x="4728135" y="1371600"/>
            <a:ext cx="4114799" cy="308393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Distributions (Front Right on Obstacle)</a:t>
            </a:r>
            <a:endParaRPr/>
          </a:p>
        </p:txBody>
      </p:sp>
      <p:sp>
        <p:nvSpPr>
          <p:cNvPr id="468" name="Google Shape;46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49"/>
          <p:cNvSpPr txBox="1"/>
          <p:nvPr/>
        </p:nvSpPr>
        <p:spPr>
          <a:xfrm>
            <a:off x="1029850"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Standard Configuration</a:t>
            </a:r>
            <a:endParaRPr sz="1800">
              <a:solidFill>
                <a:schemeClr val="lt2"/>
              </a:solidFill>
            </a:endParaRPr>
          </a:p>
        </p:txBody>
      </p:sp>
      <p:sp>
        <p:nvSpPr>
          <p:cNvPr id="470" name="Google Shape;470;p49"/>
          <p:cNvSpPr txBox="1"/>
          <p:nvPr/>
        </p:nvSpPr>
        <p:spPr>
          <a:xfrm>
            <a:off x="5313713"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Extended Configuration</a:t>
            </a:r>
            <a:endParaRPr sz="1800">
              <a:solidFill>
                <a:schemeClr val="lt2"/>
              </a:solidFill>
            </a:endParaRPr>
          </a:p>
        </p:txBody>
      </p:sp>
      <p:pic>
        <p:nvPicPr>
          <p:cNvPr id="471" name="Google Shape;471;p49"/>
          <p:cNvPicPr preferRelativeResize="0"/>
          <p:nvPr/>
        </p:nvPicPr>
        <p:blipFill>
          <a:blip r:embed="rId3">
            <a:alphaModFix/>
          </a:blip>
          <a:stretch>
            <a:fillRect/>
          </a:stretch>
        </p:blipFill>
        <p:spPr>
          <a:xfrm>
            <a:off x="4728125" y="1371600"/>
            <a:ext cx="4114799" cy="3086099"/>
          </a:xfrm>
          <a:prstGeom prst="rect">
            <a:avLst/>
          </a:prstGeom>
          <a:noFill/>
          <a:ln>
            <a:noFill/>
          </a:ln>
        </p:spPr>
      </p:pic>
      <p:pic>
        <p:nvPicPr>
          <p:cNvPr id="472" name="Google Shape;472;p49"/>
          <p:cNvPicPr preferRelativeResize="0"/>
          <p:nvPr/>
        </p:nvPicPr>
        <p:blipFill>
          <a:blip r:embed="rId4">
            <a:alphaModFix/>
          </a:blip>
          <a:stretch>
            <a:fillRect/>
          </a:stretch>
        </p:blipFill>
        <p:spPr>
          <a:xfrm>
            <a:off x="444250" y="1371600"/>
            <a:ext cx="4114799" cy="30860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Distributions </a:t>
            </a:r>
            <a:r>
              <a:rPr lang="en"/>
              <a:t>(Rear Right on Obstacle)</a:t>
            </a:r>
            <a:endParaRPr/>
          </a:p>
        </p:txBody>
      </p:sp>
      <p:sp>
        <p:nvSpPr>
          <p:cNvPr id="478" name="Google Shape;478;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50"/>
          <p:cNvSpPr txBox="1"/>
          <p:nvPr/>
        </p:nvSpPr>
        <p:spPr>
          <a:xfrm>
            <a:off x="1029850"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Standard Configuration</a:t>
            </a:r>
            <a:endParaRPr sz="1800">
              <a:solidFill>
                <a:schemeClr val="lt2"/>
              </a:solidFill>
            </a:endParaRPr>
          </a:p>
        </p:txBody>
      </p:sp>
      <p:sp>
        <p:nvSpPr>
          <p:cNvPr id="480" name="Google Shape;480;p50"/>
          <p:cNvSpPr txBox="1"/>
          <p:nvPr/>
        </p:nvSpPr>
        <p:spPr>
          <a:xfrm>
            <a:off x="5313713" y="4581375"/>
            <a:ext cx="29436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Extended Configuration</a:t>
            </a:r>
            <a:endParaRPr sz="1800">
              <a:solidFill>
                <a:schemeClr val="lt2"/>
              </a:solidFill>
            </a:endParaRPr>
          </a:p>
        </p:txBody>
      </p:sp>
      <p:pic>
        <p:nvPicPr>
          <p:cNvPr id="481" name="Google Shape;481;p50"/>
          <p:cNvPicPr preferRelativeResize="0"/>
          <p:nvPr/>
        </p:nvPicPr>
        <p:blipFill>
          <a:blip r:embed="rId3">
            <a:alphaModFix/>
          </a:blip>
          <a:stretch>
            <a:fillRect/>
          </a:stretch>
        </p:blipFill>
        <p:spPr>
          <a:xfrm>
            <a:off x="444250" y="1371600"/>
            <a:ext cx="4114799" cy="3083934"/>
          </a:xfrm>
          <a:prstGeom prst="rect">
            <a:avLst/>
          </a:prstGeom>
          <a:noFill/>
          <a:ln>
            <a:noFill/>
          </a:ln>
        </p:spPr>
      </p:pic>
      <p:pic>
        <p:nvPicPr>
          <p:cNvPr id="482" name="Google Shape;482;p50"/>
          <p:cNvPicPr preferRelativeResize="0"/>
          <p:nvPr/>
        </p:nvPicPr>
        <p:blipFill>
          <a:blip r:embed="rId4">
            <a:alphaModFix/>
          </a:blip>
          <a:stretch>
            <a:fillRect/>
          </a:stretch>
        </p:blipFill>
        <p:spPr>
          <a:xfrm>
            <a:off x="4728124" y="1371600"/>
            <a:ext cx="4114799" cy="30860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Motors</a:t>
            </a:r>
            <a:endParaRPr/>
          </a:p>
        </p:txBody>
      </p:sp>
      <p:sp>
        <p:nvSpPr>
          <p:cNvPr id="488" name="Google Shape;488;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3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Requirements	</a:t>
            </a:r>
            <a:endParaRPr/>
          </a:p>
        </p:txBody>
      </p:sp>
      <p:sp>
        <p:nvSpPr>
          <p:cNvPr id="78" name="Google Shape;78;p16"/>
          <p:cNvSpPr txBox="1"/>
          <p:nvPr>
            <p:ph idx="1" type="body"/>
          </p:nvPr>
        </p:nvSpPr>
        <p:spPr>
          <a:xfrm>
            <a:off x="311700" y="802850"/>
            <a:ext cx="8520600" cy="4203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600" u="sng"/>
              <a:t>Project Description:</a:t>
            </a:r>
            <a:endParaRPr b="1" sz="1600" u="sng"/>
          </a:p>
          <a:p>
            <a:pPr indent="-330200" lvl="0" marL="457200" rtl="0" algn="just">
              <a:lnSpc>
                <a:spcPct val="100000"/>
              </a:lnSpc>
              <a:spcBef>
                <a:spcPts val="0"/>
              </a:spcBef>
              <a:spcAft>
                <a:spcPts val="0"/>
              </a:spcAft>
              <a:buSzPts val="1600"/>
              <a:buChar char="●"/>
            </a:pPr>
            <a:r>
              <a:rPr lang="en" sz="1600"/>
              <a:t>Perform a detailed design of a BioBot rover, emphasizing mobility systems  </a:t>
            </a:r>
            <a:endParaRPr sz="1600"/>
          </a:p>
          <a:p>
            <a:pPr indent="-330200" lvl="1" marL="914400" rtl="0" algn="just">
              <a:lnSpc>
                <a:spcPct val="100000"/>
              </a:lnSpc>
              <a:spcBef>
                <a:spcPts val="0"/>
              </a:spcBef>
              <a:spcAft>
                <a:spcPts val="0"/>
              </a:spcAft>
              <a:buSzPts val="1600"/>
              <a:buChar char="○"/>
            </a:pPr>
            <a:r>
              <a:rPr lang="en" sz="1600"/>
              <a:t>Chassis systems (e.g., wheels, steering, suspension…) </a:t>
            </a:r>
            <a:endParaRPr sz="1600"/>
          </a:p>
          <a:p>
            <a:pPr indent="-330200" lvl="1" marL="914400" rtl="0" algn="just">
              <a:lnSpc>
                <a:spcPct val="100000"/>
              </a:lnSpc>
              <a:spcBef>
                <a:spcPts val="0"/>
              </a:spcBef>
              <a:spcAft>
                <a:spcPts val="0"/>
              </a:spcAft>
              <a:buSzPts val="1600"/>
              <a:buChar char="○"/>
            </a:pPr>
            <a:r>
              <a:rPr lang="en" sz="1600"/>
              <a:t>Support systems (e.g., energy storage) </a:t>
            </a:r>
            <a:endParaRPr sz="1600"/>
          </a:p>
          <a:p>
            <a:pPr indent="-330200" lvl="1" marL="914400" rtl="0" algn="just">
              <a:lnSpc>
                <a:spcPct val="100000"/>
              </a:lnSpc>
              <a:spcBef>
                <a:spcPts val="0"/>
              </a:spcBef>
              <a:spcAft>
                <a:spcPts val="0"/>
              </a:spcAft>
              <a:buSzPts val="1600"/>
              <a:buChar char="○"/>
            </a:pPr>
            <a:r>
              <a:rPr lang="en" sz="1600"/>
              <a:t>Navigation and guidance system (e.g., sensors, algorithms...)</a:t>
            </a:r>
            <a:endParaRPr sz="1600"/>
          </a:p>
          <a:p>
            <a:pPr indent="-330200" lvl="0" marL="457200" rtl="0" algn="just">
              <a:lnSpc>
                <a:spcPct val="100000"/>
              </a:lnSpc>
              <a:spcBef>
                <a:spcPts val="0"/>
              </a:spcBef>
              <a:spcAft>
                <a:spcPts val="0"/>
              </a:spcAft>
              <a:buSzPts val="1600"/>
              <a:buChar char="●"/>
            </a:pPr>
            <a:r>
              <a:rPr lang="en" sz="1600"/>
              <a:t>Design for Moon, then assess feasibility of systems for Mars, and conversion to Earth analogue rover</a:t>
            </a:r>
            <a:endParaRPr sz="1600"/>
          </a:p>
          <a:p>
            <a:pPr indent="0" lvl="0" marL="0" rtl="0" algn="just">
              <a:lnSpc>
                <a:spcPct val="100000"/>
              </a:lnSpc>
              <a:spcBef>
                <a:spcPts val="1600"/>
              </a:spcBef>
              <a:spcAft>
                <a:spcPts val="0"/>
              </a:spcAft>
              <a:buNone/>
            </a:pPr>
            <a:r>
              <a:rPr b="1" lang="en" sz="1600" u="sng"/>
              <a:t>Requirements (Performance) :</a:t>
            </a:r>
            <a:endParaRPr b="1" sz="1600" u="sng"/>
          </a:p>
          <a:p>
            <a:pPr indent="-330200" lvl="0" marL="457200" rtl="0" algn="just">
              <a:lnSpc>
                <a:spcPct val="100000"/>
              </a:lnSpc>
              <a:spcBef>
                <a:spcPts val="0"/>
              </a:spcBef>
              <a:spcAft>
                <a:spcPts val="0"/>
              </a:spcAft>
              <a:buSzPts val="1600"/>
              <a:buAutoNum type="arabicPeriod"/>
            </a:pPr>
            <a:r>
              <a:rPr lang="en" sz="1600"/>
              <a:t>Maximum operating speed of at least </a:t>
            </a:r>
            <a:r>
              <a:rPr b="1" lang="en" sz="1600"/>
              <a:t>4 m/sec</a:t>
            </a:r>
            <a:r>
              <a:rPr lang="en" sz="1600"/>
              <a:t> on level, flat terrain.</a:t>
            </a:r>
            <a:endParaRPr sz="1600"/>
          </a:p>
          <a:p>
            <a:pPr indent="-330200" lvl="0" marL="457200" rtl="0" algn="just">
              <a:lnSpc>
                <a:spcPct val="100000"/>
              </a:lnSpc>
              <a:spcBef>
                <a:spcPts val="0"/>
              </a:spcBef>
              <a:spcAft>
                <a:spcPts val="0"/>
              </a:spcAft>
              <a:buSzPts val="1600"/>
              <a:buAutoNum type="arabicPeriod"/>
            </a:pPr>
            <a:r>
              <a:rPr lang="en" sz="1600"/>
              <a:t>Accommodate a </a:t>
            </a:r>
            <a:r>
              <a:rPr b="1" lang="en" sz="1600"/>
              <a:t>0.3 meter</a:t>
            </a:r>
            <a:r>
              <a:rPr lang="en" sz="1600"/>
              <a:t> obstacle at minimal velocity.</a:t>
            </a:r>
            <a:endParaRPr sz="1600"/>
          </a:p>
          <a:p>
            <a:pPr indent="-330200" lvl="0" marL="457200" rtl="0" algn="just">
              <a:lnSpc>
                <a:spcPct val="100000"/>
              </a:lnSpc>
              <a:spcBef>
                <a:spcPts val="0"/>
              </a:spcBef>
              <a:spcAft>
                <a:spcPts val="0"/>
              </a:spcAft>
              <a:buSzPts val="1600"/>
              <a:buAutoNum type="arabicPeriod"/>
            </a:pPr>
            <a:r>
              <a:rPr lang="en" sz="1600"/>
              <a:t>Accommodate a </a:t>
            </a:r>
            <a:r>
              <a:rPr b="1" lang="en" sz="1600"/>
              <a:t>0.1 m </a:t>
            </a:r>
            <a:r>
              <a:rPr lang="en" sz="1600"/>
              <a:t>obstacle at a velocity of 2.5 m/sec.</a:t>
            </a:r>
            <a:endParaRPr sz="1600"/>
          </a:p>
          <a:p>
            <a:pPr indent="-330200" lvl="0" marL="457200" rtl="0" algn="just">
              <a:lnSpc>
                <a:spcPct val="100000"/>
              </a:lnSpc>
              <a:spcBef>
                <a:spcPts val="0"/>
              </a:spcBef>
              <a:spcAft>
                <a:spcPts val="0"/>
              </a:spcAft>
              <a:buSzPts val="1600"/>
              <a:buAutoNum type="arabicPeriod"/>
            </a:pPr>
            <a:r>
              <a:rPr lang="en" sz="1600"/>
              <a:t>Accommodate a </a:t>
            </a:r>
            <a:r>
              <a:rPr b="1" lang="en" sz="1600"/>
              <a:t>20° slope</a:t>
            </a:r>
            <a:r>
              <a:rPr lang="en" sz="1600"/>
              <a:t> in any direction at a speed of at least 1 m/sec and including the ability to start and stop.</a:t>
            </a:r>
            <a:endParaRPr sz="1600"/>
          </a:p>
          <a:p>
            <a:pPr indent="-330200" lvl="0" marL="457200" rtl="0" algn="just">
              <a:lnSpc>
                <a:spcPct val="100000"/>
              </a:lnSpc>
              <a:spcBef>
                <a:spcPts val="0"/>
              </a:spcBef>
              <a:spcAft>
                <a:spcPts val="0"/>
              </a:spcAft>
              <a:buSzPts val="1600"/>
              <a:buAutoNum type="arabicPeriod"/>
            </a:pPr>
            <a:r>
              <a:rPr lang="en" sz="1600"/>
              <a:t>A nominal sortie range of </a:t>
            </a:r>
            <a:r>
              <a:rPr b="1" lang="en" sz="1600"/>
              <a:t>54 km</a:t>
            </a:r>
            <a:r>
              <a:rPr lang="en" sz="1600"/>
              <a:t> at an average speed of </a:t>
            </a:r>
            <a:r>
              <a:rPr b="1" lang="en" sz="1600"/>
              <a:t>2.5 m/sec</a:t>
            </a:r>
            <a:r>
              <a:rPr lang="en" sz="1600"/>
              <a:t>.</a:t>
            </a:r>
            <a:endParaRPr sz="1600"/>
          </a:p>
          <a:p>
            <a:pPr indent="0" lvl="0" marL="457200" rtl="0" algn="just">
              <a:spcBef>
                <a:spcPts val="1600"/>
              </a:spcBef>
              <a:spcAft>
                <a:spcPts val="1600"/>
              </a:spcAft>
              <a:buNone/>
            </a:pPr>
            <a:r>
              <a:t/>
            </a:r>
            <a:endParaRPr sz="1700"/>
          </a:p>
        </p:txBody>
      </p:sp>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2"/>
          <p:cNvSpPr txBox="1"/>
          <p:nvPr>
            <p:ph type="title"/>
          </p:nvPr>
        </p:nvSpPr>
        <p:spPr>
          <a:xfrm>
            <a:off x="124550" y="161200"/>
            <a:ext cx="3216600" cy="92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Motors Trade-Study</a:t>
            </a:r>
            <a:endParaRPr sz="2700"/>
          </a:p>
        </p:txBody>
      </p:sp>
      <p:sp>
        <p:nvSpPr>
          <p:cNvPr id="494" name="Google Shape;494;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5" name="Google Shape;495;p52"/>
          <p:cNvPicPr preferRelativeResize="0"/>
          <p:nvPr/>
        </p:nvPicPr>
        <p:blipFill>
          <a:blip r:embed="rId3">
            <a:alphaModFix/>
          </a:blip>
          <a:stretch>
            <a:fillRect/>
          </a:stretch>
        </p:blipFill>
        <p:spPr>
          <a:xfrm>
            <a:off x="299750" y="1062675"/>
            <a:ext cx="8544499" cy="3671175"/>
          </a:xfrm>
          <a:prstGeom prst="rect">
            <a:avLst/>
          </a:prstGeom>
          <a:noFill/>
          <a:ln>
            <a:noFill/>
          </a:ln>
        </p:spPr>
      </p:pic>
      <p:sp>
        <p:nvSpPr>
          <p:cNvPr id="496" name="Google Shape;496;p52"/>
          <p:cNvSpPr txBox="1"/>
          <p:nvPr>
            <p:ph type="title"/>
          </p:nvPr>
        </p:nvSpPr>
        <p:spPr>
          <a:xfrm>
            <a:off x="2136050" y="4733850"/>
            <a:ext cx="6609300" cy="32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000"/>
              <a:t>Reference: Motor Comparison, Circuit Cellar Magazine, July 2008, Issue 216, Bachiochi, p.78</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 Motor Requirements</a:t>
            </a:r>
            <a:endParaRPr/>
          </a:p>
        </p:txBody>
      </p:sp>
      <p:sp>
        <p:nvSpPr>
          <p:cNvPr id="502" name="Google Shape;502;p53"/>
          <p:cNvSpPr txBox="1"/>
          <p:nvPr>
            <p:ph idx="12" type="sldNum"/>
          </p:nvPr>
        </p:nvSpPr>
        <p:spPr>
          <a:xfrm>
            <a:off x="8496833"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3" name="Google Shape;503;p53"/>
          <p:cNvSpPr txBox="1"/>
          <p:nvPr>
            <p:ph idx="1" type="body"/>
          </p:nvPr>
        </p:nvSpPr>
        <p:spPr>
          <a:xfrm>
            <a:off x="352000" y="4044100"/>
            <a:ext cx="4260300" cy="525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As per velocity constraints, the rover requires a motor speed a little over 4000 rpm for a gear ratio of 200.</a:t>
            </a:r>
            <a:endParaRPr sz="1000"/>
          </a:p>
          <a:p>
            <a:pPr indent="0" lvl="0" marL="0" rtl="0" algn="l">
              <a:spcBef>
                <a:spcPts val="1600"/>
              </a:spcBef>
              <a:spcAft>
                <a:spcPts val="1600"/>
              </a:spcAft>
              <a:buNone/>
            </a:pPr>
            <a:r>
              <a:t/>
            </a:r>
            <a:endParaRPr/>
          </a:p>
        </p:txBody>
      </p:sp>
      <p:pic>
        <p:nvPicPr>
          <p:cNvPr id="504" name="Google Shape;504;p53"/>
          <p:cNvPicPr preferRelativeResize="0"/>
          <p:nvPr/>
        </p:nvPicPr>
        <p:blipFill>
          <a:blip r:embed="rId3">
            <a:alphaModFix/>
          </a:blip>
          <a:stretch>
            <a:fillRect/>
          </a:stretch>
        </p:blipFill>
        <p:spPr>
          <a:xfrm>
            <a:off x="4686725" y="1049500"/>
            <a:ext cx="4145675" cy="2858424"/>
          </a:xfrm>
          <a:prstGeom prst="rect">
            <a:avLst/>
          </a:prstGeom>
          <a:noFill/>
          <a:ln>
            <a:noFill/>
          </a:ln>
        </p:spPr>
      </p:pic>
      <p:pic>
        <p:nvPicPr>
          <p:cNvPr id="505" name="Google Shape;505;p53"/>
          <p:cNvPicPr preferRelativeResize="0"/>
          <p:nvPr/>
        </p:nvPicPr>
        <p:blipFill>
          <a:blip r:embed="rId4">
            <a:alphaModFix/>
          </a:blip>
          <a:stretch>
            <a:fillRect/>
          </a:stretch>
        </p:blipFill>
        <p:spPr>
          <a:xfrm>
            <a:off x="352000" y="1013002"/>
            <a:ext cx="4145665" cy="2931425"/>
          </a:xfrm>
          <a:prstGeom prst="rect">
            <a:avLst/>
          </a:prstGeom>
          <a:noFill/>
          <a:ln>
            <a:noFill/>
          </a:ln>
        </p:spPr>
      </p:pic>
      <p:sp>
        <p:nvSpPr>
          <p:cNvPr id="506" name="Google Shape;506;p53"/>
          <p:cNvSpPr txBox="1"/>
          <p:nvPr>
            <p:ph idx="1" type="body"/>
          </p:nvPr>
        </p:nvSpPr>
        <p:spPr>
          <a:xfrm>
            <a:off x="4917400" y="3944425"/>
            <a:ext cx="3915000" cy="964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Motor increases with increase in wheel radius</a:t>
            </a:r>
            <a:endParaRPr sz="1000"/>
          </a:p>
          <a:p>
            <a:pPr indent="-292100" lvl="0" marL="457200" rtl="0" algn="l">
              <a:spcBef>
                <a:spcPts val="0"/>
              </a:spcBef>
              <a:spcAft>
                <a:spcPts val="0"/>
              </a:spcAft>
              <a:buSzPts val="1000"/>
              <a:buChar char="●"/>
            </a:pPr>
            <a:r>
              <a:rPr lang="en" sz="1000"/>
              <a:t>For wheel radius = 0.3m, the motor torque required is around 1Nm when the gear ratio is 200. </a:t>
            </a:r>
            <a:endParaRPr sz="1000"/>
          </a:p>
          <a:p>
            <a:pPr indent="-292100" lvl="0" marL="457200" rtl="0" algn="l">
              <a:spcBef>
                <a:spcPts val="0"/>
              </a:spcBef>
              <a:spcAft>
                <a:spcPts val="0"/>
              </a:spcAft>
              <a:buSzPts val="1000"/>
              <a:buChar char="●"/>
            </a:pPr>
            <a:r>
              <a:rPr lang="en" sz="1000"/>
              <a:t>Assuming, gear efficiency is 80%, we require a motor with torque around 1.25 Nm.</a:t>
            </a:r>
            <a:endParaRPr sz="1000"/>
          </a:p>
          <a:p>
            <a:pPr indent="0" lvl="0" marL="0" rtl="0" algn="l">
              <a:spcBef>
                <a:spcPts val="16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4"/>
          <p:cNvSpPr txBox="1"/>
          <p:nvPr>
            <p:ph type="title"/>
          </p:nvPr>
        </p:nvSpPr>
        <p:spPr>
          <a:xfrm>
            <a:off x="156175" y="117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Power Ratio of Skid &amp; Steer - Flat Terrain</a:t>
            </a:r>
            <a:endParaRPr sz="3100"/>
          </a:p>
        </p:txBody>
      </p:sp>
      <p:sp>
        <p:nvSpPr>
          <p:cNvPr id="512" name="Google Shape;512;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54"/>
          <p:cNvSpPr txBox="1"/>
          <p:nvPr/>
        </p:nvSpPr>
        <p:spPr>
          <a:xfrm>
            <a:off x="996450" y="45688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514" name="Google Shape;514;p54"/>
          <p:cNvSpPr txBox="1"/>
          <p:nvPr/>
        </p:nvSpPr>
        <p:spPr>
          <a:xfrm>
            <a:off x="5310050" y="45688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515" name="Google Shape;515;p54"/>
          <p:cNvPicPr preferRelativeResize="0"/>
          <p:nvPr/>
        </p:nvPicPr>
        <p:blipFill>
          <a:blip r:embed="rId3">
            <a:alphaModFix/>
          </a:blip>
          <a:stretch>
            <a:fillRect/>
          </a:stretch>
        </p:blipFill>
        <p:spPr>
          <a:xfrm>
            <a:off x="474575" y="1031100"/>
            <a:ext cx="3862799" cy="3422800"/>
          </a:xfrm>
          <a:prstGeom prst="rect">
            <a:avLst/>
          </a:prstGeom>
          <a:noFill/>
          <a:ln>
            <a:noFill/>
          </a:ln>
        </p:spPr>
      </p:pic>
      <p:pic>
        <p:nvPicPr>
          <p:cNvPr id="516" name="Google Shape;516;p54"/>
          <p:cNvPicPr preferRelativeResize="0"/>
          <p:nvPr/>
        </p:nvPicPr>
        <p:blipFill>
          <a:blip r:embed="rId4">
            <a:alphaModFix/>
          </a:blip>
          <a:stretch>
            <a:fillRect/>
          </a:stretch>
        </p:blipFill>
        <p:spPr>
          <a:xfrm>
            <a:off x="4578625" y="1031100"/>
            <a:ext cx="4098150" cy="3422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5"/>
          <p:cNvSpPr txBox="1"/>
          <p:nvPr>
            <p:ph type="title"/>
          </p:nvPr>
        </p:nvSpPr>
        <p:spPr>
          <a:xfrm>
            <a:off x="156175" y="117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Power Ratio of Skid &amp; Steer - Slope 20 deg</a:t>
            </a:r>
            <a:endParaRPr sz="3100"/>
          </a:p>
        </p:txBody>
      </p:sp>
      <p:sp>
        <p:nvSpPr>
          <p:cNvPr id="522" name="Google Shape;52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55"/>
          <p:cNvSpPr txBox="1"/>
          <p:nvPr/>
        </p:nvSpPr>
        <p:spPr>
          <a:xfrm>
            <a:off x="1163100" y="456887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524" name="Google Shape;524;p55"/>
          <p:cNvSpPr txBox="1"/>
          <p:nvPr/>
        </p:nvSpPr>
        <p:spPr>
          <a:xfrm>
            <a:off x="5210050" y="4588125"/>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525" name="Google Shape;525;p55"/>
          <p:cNvPicPr preferRelativeResize="0"/>
          <p:nvPr/>
        </p:nvPicPr>
        <p:blipFill>
          <a:blip r:embed="rId3">
            <a:alphaModFix/>
          </a:blip>
          <a:stretch>
            <a:fillRect/>
          </a:stretch>
        </p:blipFill>
        <p:spPr>
          <a:xfrm>
            <a:off x="433250" y="1112100"/>
            <a:ext cx="4124975" cy="3417575"/>
          </a:xfrm>
          <a:prstGeom prst="rect">
            <a:avLst/>
          </a:prstGeom>
          <a:noFill/>
          <a:ln>
            <a:noFill/>
          </a:ln>
        </p:spPr>
      </p:pic>
      <p:pic>
        <p:nvPicPr>
          <p:cNvPr id="526" name="Google Shape;526;p55"/>
          <p:cNvPicPr preferRelativeResize="0"/>
          <p:nvPr/>
        </p:nvPicPr>
        <p:blipFill>
          <a:blip r:embed="rId4">
            <a:alphaModFix/>
          </a:blip>
          <a:stretch>
            <a:fillRect/>
          </a:stretch>
        </p:blipFill>
        <p:spPr>
          <a:xfrm>
            <a:off x="4710625" y="1112100"/>
            <a:ext cx="3966150" cy="3417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6"/>
          <p:cNvSpPr txBox="1"/>
          <p:nvPr>
            <p:ph type="title"/>
          </p:nvPr>
        </p:nvSpPr>
        <p:spPr>
          <a:xfrm>
            <a:off x="190850" y="158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Power - 4 Wheel Skid Turn </a:t>
            </a:r>
            <a:endParaRPr/>
          </a:p>
        </p:txBody>
      </p:sp>
      <p:sp>
        <p:nvSpPr>
          <p:cNvPr id="532" name="Google Shape;532;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56"/>
          <p:cNvSpPr txBox="1"/>
          <p:nvPr/>
        </p:nvSpPr>
        <p:spPr>
          <a:xfrm>
            <a:off x="1007225" y="442705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Non - Extended </a:t>
            </a:r>
            <a:endParaRPr b="1" sz="1800">
              <a:solidFill>
                <a:schemeClr val="dk1"/>
              </a:solidFill>
            </a:endParaRPr>
          </a:p>
        </p:txBody>
      </p:sp>
      <p:sp>
        <p:nvSpPr>
          <p:cNvPr id="534" name="Google Shape;534;p56"/>
          <p:cNvSpPr txBox="1"/>
          <p:nvPr/>
        </p:nvSpPr>
        <p:spPr>
          <a:xfrm>
            <a:off x="5054175" y="4446300"/>
            <a:ext cx="290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Extended </a:t>
            </a:r>
            <a:endParaRPr b="1" sz="1800">
              <a:solidFill>
                <a:schemeClr val="dk1"/>
              </a:solidFill>
            </a:endParaRPr>
          </a:p>
        </p:txBody>
      </p:sp>
      <p:pic>
        <p:nvPicPr>
          <p:cNvPr id="535" name="Google Shape;535;p56"/>
          <p:cNvPicPr preferRelativeResize="0"/>
          <p:nvPr/>
        </p:nvPicPr>
        <p:blipFill>
          <a:blip r:embed="rId3">
            <a:alphaModFix/>
          </a:blip>
          <a:stretch>
            <a:fillRect/>
          </a:stretch>
        </p:blipFill>
        <p:spPr>
          <a:xfrm>
            <a:off x="4617200" y="1152825"/>
            <a:ext cx="4302649" cy="3226968"/>
          </a:xfrm>
          <a:prstGeom prst="rect">
            <a:avLst/>
          </a:prstGeom>
          <a:noFill/>
          <a:ln>
            <a:noFill/>
          </a:ln>
        </p:spPr>
      </p:pic>
      <p:pic>
        <p:nvPicPr>
          <p:cNvPr id="536" name="Google Shape;536;p56"/>
          <p:cNvPicPr preferRelativeResize="0"/>
          <p:nvPr/>
        </p:nvPicPr>
        <p:blipFill>
          <a:blip r:embed="rId4">
            <a:alphaModFix/>
          </a:blip>
          <a:stretch>
            <a:fillRect/>
          </a:stretch>
        </p:blipFill>
        <p:spPr>
          <a:xfrm>
            <a:off x="152400" y="1152825"/>
            <a:ext cx="4302649" cy="3227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7"/>
          <p:cNvSpPr txBox="1"/>
          <p:nvPr>
            <p:ph type="title"/>
          </p:nvPr>
        </p:nvSpPr>
        <p:spPr>
          <a:xfrm>
            <a:off x="185625" y="477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Motor Requirements</a:t>
            </a:r>
            <a:endParaRPr/>
          </a:p>
        </p:txBody>
      </p:sp>
      <p:sp>
        <p:nvSpPr>
          <p:cNvPr id="542" name="Google Shape;542;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57"/>
          <p:cNvSpPr txBox="1"/>
          <p:nvPr>
            <p:ph idx="1" type="body"/>
          </p:nvPr>
        </p:nvSpPr>
        <p:spPr>
          <a:xfrm>
            <a:off x="363500" y="1132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Driving Motor</a:t>
            </a:r>
            <a:endParaRPr/>
          </a:p>
          <a:p>
            <a:pPr indent="-317500" lvl="1" marL="914400" rtl="0" algn="l">
              <a:spcBef>
                <a:spcPts val="0"/>
              </a:spcBef>
              <a:spcAft>
                <a:spcPts val="0"/>
              </a:spcAft>
              <a:buSzPts val="1400"/>
              <a:buChar char="○"/>
            </a:pPr>
            <a:r>
              <a:rPr lang="en"/>
              <a:t>Brushless DC motors were chosen for wheel drive motors.</a:t>
            </a:r>
            <a:endParaRPr/>
          </a:p>
          <a:p>
            <a:pPr indent="-317500" lvl="1" marL="914400" rtl="0" algn="l">
              <a:spcBef>
                <a:spcPts val="0"/>
              </a:spcBef>
              <a:spcAft>
                <a:spcPts val="0"/>
              </a:spcAft>
              <a:buSzPts val="1400"/>
              <a:buChar char="○"/>
            </a:pPr>
            <a:r>
              <a:rPr lang="en"/>
              <a:t>A motor from the RBE(H) 01212 series which complied with the torque and speed requirements was chosen.</a:t>
            </a:r>
            <a:endParaRPr/>
          </a:p>
          <a:p>
            <a:pPr indent="-342900" lvl="0" marL="457200" rtl="0" algn="l">
              <a:spcBef>
                <a:spcPts val="0"/>
              </a:spcBef>
              <a:spcAft>
                <a:spcPts val="0"/>
              </a:spcAft>
              <a:buSzPts val="1800"/>
              <a:buChar char="●"/>
            </a:pPr>
            <a:r>
              <a:rPr lang="en"/>
              <a:t>Steering Motor</a:t>
            </a:r>
            <a:endParaRPr/>
          </a:p>
          <a:p>
            <a:pPr indent="-317500" lvl="1" marL="914400" rtl="0" algn="l">
              <a:spcBef>
                <a:spcPts val="0"/>
              </a:spcBef>
              <a:spcAft>
                <a:spcPts val="0"/>
              </a:spcAft>
              <a:buSzPts val="1400"/>
              <a:buChar char="○"/>
            </a:pPr>
            <a:r>
              <a:rPr lang="en"/>
              <a:t>For each wheel steering, a motor with output power ~160 watts is required. </a:t>
            </a:r>
            <a:endParaRPr/>
          </a:p>
          <a:p>
            <a:pPr indent="-292100" lvl="1" marL="914400" rtl="0" algn="l">
              <a:spcBef>
                <a:spcPts val="0"/>
              </a:spcBef>
              <a:spcAft>
                <a:spcPts val="0"/>
              </a:spcAft>
              <a:buSzPts val="1000"/>
              <a:buChar char="○"/>
            </a:pPr>
            <a:r>
              <a:rPr lang="en"/>
              <a:t>A motor from the RBE(H) 01212 series which complied with the power requirements was chosen.</a:t>
            </a:r>
            <a:endParaRPr sz="1000"/>
          </a:p>
          <a:p>
            <a:pPr indent="0" lvl="0" marL="457200" rtl="0" algn="l">
              <a:spcBef>
                <a:spcPts val="1600"/>
              </a:spcBef>
              <a:spcAft>
                <a:spcPts val="0"/>
              </a:spcAft>
              <a:buNone/>
            </a:pPr>
            <a:r>
              <a:t/>
            </a:r>
            <a:endParaRPr/>
          </a:p>
          <a:p>
            <a:pPr indent="0" lvl="0" marL="457200" rtl="0" algn="l">
              <a:spcBef>
                <a:spcPts val="1600"/>
              </a:spcBef>
              <a:spcAft>
                <a:spcPts val="1600"/>
              </a:spcAft>
              <a:buNone/>
            </a:pPr>
            <a:r>
              <a:rPr lang="en" sz="1000" u="sng">
                <a:solidFill>
                  <a:schemeClr val="accent5"/>
                </a:solidFill>
                <a:hlinkClick r:id="rId3">
                  <a:extLst>
                    <a:ext uri="{A12FA001-AC4F-418D-AE19-62706E023703}">
                      <ahyp:hlinkClr val="tx"/>
                    </a:ext>
                  </a:extLst>
                </a:hlinkClick>
              </a:rPr>
              <a:t>https://npm-ht.co.jp/_assets/wp-content/uploads/2019/12/RBE_Series_Motors_Brochure_01210.pdf</a:t>
            </a:r>
            <a:r>
              <a:rPr lang="en" u="sng">
                <a:solidFill>
                  <a:schemeClr val="accent5"/>
                </a:solidFill>
                <a:hlinkClick r:id="rId4">
                  <a:extLst>
                    <a:ext uri="{A12FA001-AC4F-418D-AE19-62706E023703}">
                      <ahyp:hlinkClr val="tx"/>
                    </a:ext>
                  </a:extLst>
                </a:hlinkClick>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Sensors &amp; Perception</a:t>
            </a:r>
            <a:endParaRPr/>
          </a:p>
        </p:txBody>
      </p:sp>
      <p:sp>
        <p:nvSpPr>
          <p:cNvPr id="549" name="Google Shape;549;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Lighting / LiDAR</a:t>
            </a:r>
            <a:endParaRPr/>
          </a:p>
        </p:txBody>
      </p:sp>
      <p:sp>
        <p:nvSpPr>
          <p:cNvPr id="555" name="Google Shape;555;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LED Floodlights</a:t>
            </a:r>
            <a:endParaRPr/>
          </a:p>
          <a:p>
            <a:pPr indent="-342900" lvl="0" marL="457200" rtl="0" algn="l">
              <a:spcBef>
                <a:spcPts val="1600"/>
              </a:spcBef>
              <a:spcAft>
                <a:spcPts val="0"/>
              </a:spcAft>
              <a:buSzPts val="1800"/>
              <a:buChar char="●"/>
            </a:pPr>
            <a:r>
              <a:rPr lang="en"/>
              <a:t>35,000 lumens each</a:t>
            </a:r>
            <a:endParaRPr/>
          </a:p>
          <a:p>
            <a:pPr indent="-342900" lvl="0" marL="457200" rtl="0" algn="l">
              <a:spcBef>
                <a:spcPts val="0"/>
              </a:spcBef>
              <a:spcAft>
                <a:spcPts val="0"/>
              </a:spcAft>
              <a:buSzPts val="1800"/>
              <a:buChar char="●"/>
            </a:pPr>
            <a:r>
              <a:rPr lang="en"/>
              <a:t>0.6kg each → 2.4kg total</a:t>
            </a:r>
            <a:endParaRPr/>
          </a:p>
          <a:p>
            <a:pPr indent="-342900" lvl="0" marL="457200" rtl="0" algn="l">
              <a:spcBef>
                <a:spcPts val="0"/>
              </a:spcBef>
              <a:spcAft>
                <a:spcPts val="0"/>
              </a:spcAft>
              <a:buSzPts val="1800"/>
              <a:buChar char="●"/>
            </a:pPr>
            <a:r>
              <a:rPr lang="en"/>
              <a:t>30W each → 120W total</a:t>
            </a:r>
            <a:endParaRPr/>
          </a:p>
          <a:p>
            <a:pPr indent="0" lvl="0" marL="0" rtl="0" algn="l">
              <a:spcBef>
                <a:spcPts val="1600"/>
              </a:spcBef>
              <a:spcAft>
                <a:spcPts val="0"/>
              </a:spcAft>
              <a:buNone/>
            </a:pPr>
            <a:r>
              <a:rPr lang="en"/>
              <a:t>4 </a:t>
            </a:r>
            <a:r>
              <a:rPr lang="en" u="sng">
                <a:solidFill>
                  <a:schemeClr val="accent5"/>
                </a:solidFill>
                <a:hlinkClick r:id="rId3">
                  <a:extLst>
                    <a:ext uri="{A12FA001-AC4F-418D-AE19-62706E023703}">
                      <ahyp:hlinkClr val="tx"/>
                    </a:ext>
                  </a:extLst>
                </a:hlinkClick>
              </a:rPr>
              <a:t>Velodyne Puck LITE</a:t>
            </a:r>
            <a:endParaRPr/>
          </a:p>
          <a:p>
            <a:pPr indent="-342900" lvl="0" marL="457200" rtl="0" algn="l">
              <a:spcBef>
                <a:spcPts val="1600"/>
              </a:spcBef>
              <a:spcAft>
                <a:spcPts val="0"/>
              </a:spcAft>
              <a:buSzPts val="1800"/>
              <a:buChar char="●"/>
            </a:pPr>
            <a:r>
              <a:rPr lang="en"/>
              <a:t>590g each →  2.4kg total</a:t>
            </a:r>
            <a:endParaRPr/>
          </a:p>
          <a:p>
            <a:pPr indent="-342900" lvl="0" marL="457200" rtl="0" algn="l">
              <a:spcBef>
                <a:spcPts val="0"/>
              </a:spcBef>
              <a:spcAft>
                <a:spcPts val="0"/>
              </a:spcAft>
              <a:buSzPts val="1800"/>
              <a:buChar char="●"/>
            </a:pPr>
            <a:r>
              <a:rPr lang="en"/>
              <a:t>8W each →  32W total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56" name="Google Shape;55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7" name="Google Shape;557;p59"/>
          <p:cNvPicPr preferRelativeResize="0"/>
          <p:nvPr/>
        </p:nvPicPr>
        <p:blipFill>
          <a:blip r:embed="rId4">
            <a:alphaModFix/>
          </a:blip>
          <a:stretch>
            <a:fillRect/>
          </a:stretch>
        </p:blipFill>
        <p:spPr>
          <a:xfrm>
            <a:off x="2488075" y="-42726"/>
            <a:ext cx="5278901" cy="2446999"/>
          </a:xfrm>
          <a:prstGeom prst="rect">
            <a:avLst/>
          </a:prstGeom>
          <a:noFill/>
          <a:ln>
            <a:noFill/>
          </a:ln>
        </p:spPr>
      </p:pic>
      <p:pic>
        <p:nvPicPr>
          <p:cNvPr id="558" name="Google Shape;558;p59"/>
          <p:cNvPicPr preferRelativeResize="0"/>
          <p:nvPr/>
        </p:nvPicPr>
        <p:blipFill rotWithShape="1">
          <a:blip r:embed="rId5">
            <a:alphaModFix/>
          </a:blip>
          <a:srcRect b="0" l="31707" r="19512" t="0"/>
          <a:stretch/>
        </p:blipFill>
        <p:spPr>
          <a:xfrm>
            <a:off x="6468575" y="2158575"/>
            <a:ext cx="2792602" cy="2653624"/>
          </a:xfrm>
          <a:prstGeom prst="rect">
            <a:avLst/>
          </a:prstGeom>
          <a:noFill/>
          <a:ln>
            <a:noFill/>
          </a:ln>
        </p:spPr>
      </p:pic>
      <p:pic>
        <p:nvPicPr>
          <p:cNvPr id="559" name="Google Shape;559;p59"/>
          <p:cNvPicPr preferRelativeResize="0"/>
          <p:nvPr/>
        </p:nvPicPr>
        <p:blipFill>
          <a:blip r:embed="rId6">
            <a:alphaModFix/>
          </a:blip>
          <a:stretch>
            <a:fillRect/>
          </a:stretch>
        </p:blipFill>
        <p:spPr>
          <a:xfrm>
            <a:off x="3091400" y="1979200"/>
            <a:ext cx="3125100" cy="3125100"/>
          </a:xfrm>
          <a:prstGeom prst="rect">
            <a:avLst/>
          </a:prstGeom>
          <a:noFill/>
          <a:ln>
            <a:noFill/>
          </a:ln>
        </p:spPr>
      </p:pic>
      <p:sp>
        <p:nvSpPr>
          <p:cNvPr id="560" name="Google Shape;560;p59"/>
          <p:cNvSpPr txBox="1"/>
          <p:nvPr/>
        </p:nvSpPr>
        <p:spPr>
          <a:xfrm>
            <a:off x="3421400" y="4758925"/>
            <a:ext cx="23949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https://velodynelidar.com/products/puck-lite</a:t>
            </a:r>
            <a:endParaRPr sz="6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Cameras</a:t>
            </a:r>
            <a:endParaRPr/>
          </a:p>
        </p:txBody>
      </p:sp>
      <p:sp>
        <p:nvSpPr>
          <p:cNvPr id="566" name="Google Shape;566;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Sony 4K PTZ cameras</a:t>
            </a:r>
            <a:endParaRPr/>
          </a:p>
          <a:p>
            <a:pPr indent="-342900" lvl="0" marL="914400" rtl="0" algn="l">
              <a:spcBef>
                <a:spcPts val="0"/>
              </a:spcBef>
              <a:spcAft>
                <a:spcPts val="0"/>
              </a:spcAft>
              <a:buSzPts val="1800"/>
              <a:buChar char="●"/>
            </a:pPr>
            <a:r>
              <a:rPr lang="en"/>
              <a:t>1.8 kg each → 3.6 kg total</a:t>
            </a:r>
            <a:endParaRPr/>
          </a:p>
          <a:p>
            <a:pPr indent="-342900" lvl="0" marL="914400" rtl="0" algn="l">
              <a:spcBef>
                <a:spcPts val="0"/>
              </a:spcBef>
              <a:spcAft>
                <a:spcPts val="0"/>
              </a:spcAft>
              <a:buSzPts val="1800"/>
              <a:buChar char="●"/>
            </a:pPr>
            <a:r>
              <a:rPr lang="en"/>
              <a:t>25W (max) each → 50W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stereo cameras</a:t>
            </a:r>
            <a:endParaRPr/>
          </a:p>
          <a:p>
            <a:pPr indent="-342900" lvl="0" marL="914400" rtl="0" algn="l">
              <a:spcBef>
                <a:spcPts val="0"/>
              </a:spcBef>
              <a:spcAft>
                <a:spcPts val="0"/>
              </a:spcAft>
              <a:buSzPts val="1800"/>
              <a:buChar char="●"/>
            </a:pPr>
            <a:r>
              <a:rPr lang="en"/>
              <a:t>72g each → 288g</a:t>
            </a:r>
            <a:endParaRPr/>
          </a:p>
          <a:p>
            <a:pPr indent="-342900" lvl="0" marL="914400" rtl="0" algn="l">
              <a:spcBef>
                <a:spcPts val="0"/>
              </a:spcBef>
              <a:spcAft>
                <a:spcPts val="0"/>
              </a:spcAft>
              <a:buSzPts val="1800"/>
              <a:buChar char="●"/>
            </a:pPr>
            <a:r>
              <a:rPr lang="en"/>
              <a:t>2W each → 8W</a:t>
            </a:r>
            <a:endParaRPr/>
          </a:p>
          <a:p>
            <a:pPr indent="0" lvl="0" marL="1371600" rtl="0" algn="l">
              <a:spcBef>
                <a:spcPts val="0"/>
              </a:spcBef>
              <a:spcAft>
                <a:spcPts val="0"/>
              </a:spcAft>
              <a:buNone/>
            </a:pPr>
            <a:r>
              <a:t/>
            </a:r>
            <a:endParaRPr/>
          </a:p>
          <a:p>
            <a:pPr indent="0" lvl="0" marL="0" rtl="0" algn="l">
              <a:spcBef>
                <a:spcPts val="0"/>
              </a:spcBef>
              <a:spcAft>
                <a:spcPts val="0"/>
              </a:spcAft>
              <a:buNone/>
            </a:pPr>
            <a:r>
              <a:rPr lang="en"/>
              <a:t>1 omni-directional camera (Go-Pro Max)</a:t>
            </a:r>
            <a:endParaRPr/>
          </a:p>
          <a:p>
            <a:pPr indent="-342900" lvl="0" marL="914400" rtl="0" algn="l">
              <a:spcBef>
                <a:spcPts val="0"/>
              </a:spcBef>
              <a:spcAft>
                <a:spcPts val="0"/>
              </a:spcAft>
              <a:buSzPts val="1800"/>
              <a:buChar char="●"/>
            </a:pPr>
            <a:r>
              <a:rPr lang="en"/>
              <a:t>163g</a:t>
            </a:r>
            <a:endParaRPr/>
          </a:p>
          <a:p>
            <a:pPr indent="-342900" lvl="0" marL="914400" rtl="0" algn="l">
              <a:spcBef>
                <a:spcPts val="0"/>
              </a:spcBef>
              <a:spcAft>
                <a:spcPts val="0"/>
              </a:spcAft>
              <a:buSzPts val="1800"/>
              <a:buChar char="●"/>
            </a:pPr>
            <a:r>
              <a:rPr lang="en"/>
              <a:t>8 W</a:t>
            </a:r>
            <a:endParaRPr/>
          </a:p>
        </p:txBody>
      </p:sp>
      <p:sp>
        <p:nvSpPr>
          <p:cNvPr id="567" name="Google Shape;56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8" name="Google Shape;568;p60"/>
          <p:cNvSpPr txBox="1"/>
          <p:nvPr/>
        </p:nvSpPr>
        <p:spPr>
          <a:xfrm>
            <a:off x="3887850" y="3239075"/>
            <a:ext cx="35052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https://pro.sony/en_EE/product-resources/diagrams/brc-x400-3d-cad</a:t>
            </a:r>
            <a:endParaRPr sz="800">
              <a:solidFill>
                <a:srgbClr val="FFFFFF"/>
              </a:solidFill>
            </a:endParaRPr>
          </a:p>
        </p:txBody>
      </p:sp>
      <p:pic>
        <p:nvPicPr>
          <p:cNvPr id="569" name="Google Shape;569;p60"/>
          <p:cNvPicPr preferRelativeResize="0"/>
          <p:nvPr/>
        </p:nvPicPr>
        <p:blipFill>
          <a:blip r:embed="rId3">
            <a:alphaModFix/>
          </a:blip>
          <a:stretch>
            <a:fillRect/>
          </a:stretch>
        </p:blipFill>
        <p:spPr>
          <a:xfrm>
            <a:off x="3769950" y="206925"/>
            <a:ext cx="2700475" cy="3067850"/>
          </a:xfrm>
          <a:prstGeom prst="rect">
            <a:avLst/>
          </a:prstGeom>
          <a:noFill/>
          <a:ln>
            <a:noFill/>
          </a:ln>
        </p:spPr>
      </p:pic>
      <p:pic>
        <p:nvPicPr>
          <p:cNvPr id="570" name="Google Shape;570;p60"/>
          <p:cNvPicPr preferRelativeResize="0"/>
          <p:nvPr/>
        </p:nvPicPr>
        <p:blipFill>
          <a:blip r:embed="rId4">
            <a:alphaModFix/>
          </a:blip>
          <a:stretch>
            <a:fillRect/>
          </a:stretch>
        </p:blipFill>
        <p:spPr>
          <a:xfrm>
            <a:off x="5660571" y="3561438"/>
            <a:ext cx="3317775" cy="815125"/>
          </a:xfrm>
          <a:prstGeom prst="rect">
            <a:avLst/>
          </a:prstGeom>
          <a:noFill/>
          <a:ln>
            <a:noFill/>
          </a:ln>
        </p:spPr>
      </p:pic>
      <p:sp>
        <p:nvSpPr>
          <p:cNvPr id="571" name="Google Shape;571;p60"/>
          <p:cNvSpPr txBox="1"/>
          <p:nvPr/>
        </p:nvSpPr>
        <p:spPr>
          <a:xfrm>
            <a:off x="5778500" y="4376575"/>
            <a:ext cx="3242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https://store.intelrealsense.com/buy-intel-realsense-depth-camera-d455.html, https://www.intelrealsense.com/wp-content/uploads/2020/06/Intel-RealSense-D400-Series-Datasheet-June-2020.pdf </a:t>
            </a:r>
            <a:endParaRPr sz="700">
              <a:solidFill>
                <a:schemeClr val="dk1"/>
              </a:solidFill>
            </a:endParaRPr>
          </a:p>
        </p:txBody>
      </p:sp>
      <p:sp>
        <p:nvSpPr>
          <p:cNvPr id="572" name="Google Shape;572;p60"/>
          <p:cNvSpPr txBox="1"/>
          <p:nvPr/>
        </p:nvSpPr>
        <p:spPr>
          <a:xfrm>
            <a:off x="6567363" y="3067800"/>
            <a:ext cx="25515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https://www.digitalcameraworld.com/buying-guides/best-360-cameras</a:t>
            </a:r>
            <a:endParaRPr sz="600">
              <a:solidFill>
                <a:schemeClr val="dk1"/>
              </a:solidFill>
            </a:endParaRPr>
          </a:p>
        </p:txBody>
      </p:sp>
      <p:pic>
        <p:nvPicPr>
          <p:cNvPr id="573" name="Google Shape;573;p60"/>
          <p:cNvPicPr preferRelativeResize="0"/>
          <p:nvPr/>
        </p:nvPicPr>
        <p:blipFill rotWithShape="1">
          <a:blip r:embed="rId5">
            <a:alphaModFix/>
          </a:blip>
          <a:srcRect b="0" l="24492" r="28471" t="0"/>
          <a:stretch/>
        </p:blipFill>
        <p:spPr>
          <a:xfrm>
            <a:off x="6853925" y="803900"/>
            <a:ext cx="1978376" cy="2367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Computing</a:t>
            </a:r>
            <a:endParaRPr/>
          </a:p>
        </p:txBody>
      </p:sp>
      <p:sp>
        <p:nvSpPr>
          <p:cNvPr id="579" name="Google Shape;579;p61"/>
          <p:cNvSpPr txBox="1"/>
          <p:nvPr>
            <p:ph idx="1" type="body"/>
          </p:nvPr>
        </p:nvSpPr>
        <p:spPr>
          <a:xfrm>
            <a:off x="311700" y="927025"/>
            <a:ext cx="8520600" cy="39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Autonomous path planning and full utilization of LiDAR + cameras requires non-trivial computing power. </a:t>
            </a:r>
            <a:endParaRPr/>
          </a:p>
          <a:p>
            <a:pPr indent="0" lvl="0" marL="0" rtl="0" algn="l">
              <a:spcBef>
                <a:spcPts val="1600"/>
              </a:spcBef>
              <a:spcAft>
                <a:spcPts val="0"/>
              </a:spcAft>
              <a:buNone/>
            </a:pPr>
            <a:r>
              <a:rPr lang="en"/>
              <a:t>Laptop style computer:</a:t>
            </a:r>
            <a:endParaRPr/>
          </a:p>
          <a:p>
            <a:pPr indent="-342900" lvl="0" marL="914400" rtl="0" algn="l">
              <a:spcBef>
                <a:spcPts val="1600"/>
              </a:spcBef>
              <a:spcAft>
                <a:spcPts val="0"/>
              </a:spcAft>
              <a:buSzPts val="1800"/>
              <a:buChar char="●"/>
            </a:pPr>
            <a:r>
              <a:rPr lang="en"/>
              <a:t>16GB RAM, 2.3GHz Quad Core CPU, 1.5GB Graphics</a:t>
            </a:r>
            <a:endParaRPr/>
          </a:p>
          <a:p>
            <a:pPr indent="-342900" lvl="0" marL="914400" rtl="0" algn="l">
              <a:spcBef>
                <a:spcPts val="0"/>
              </a:spcBef>
              <a:spcAft>
                <a:spcPts val="0"/>
              </a:spcAft>
              <a:buSzPts val="1800"/>
              <a:buChar char="●"/>
            </a:pPr>
            <a:r>
              <a:rPr lang="en"/>
              <a:t>61W</a:t>
            </a:r>
            <a:endParaRPr/>
          </a:p>
          <a:p>
            <a:pPr indent="-342900" lvl="0" marL="914400" rtl="0" algn="l">
              <a:spcBef>
                <a:spcPts val="0"/>
              </a:spcBef>
              <a:spcAft>
                <a:spcPts val="0"/>
              </a:spcAft>
              <a:buSzPts val="1800"/>
              <a:buChar char="●"/>
            </a:pPr>
            <a:r>
              <a:rPr lang="en"/>
              <a:t>1 kg</a:t>
            </a:r>
            <a:endParaRPr/>
          </a:p>
          <a:p>
            <a:pPr indent="0" lvl="0" marL="0" rtl="0" algn="l">
              <a:spcBef>
                <a:spcPts val="1600"/>
              </a:spcBef>
              <a:spcAft>
                <a:spcPts val="0"/>
              </a:spcAft>
              <a:buNone/>
            </a:pPr>
            <a:r>
              <a:rPr lang="en"/>
              <a:t>Desktop style computer:</a:t>
            </a:r>
            <a:endParaRPr/>
          </a:p>
          <a:p>
            <a:pPr indent="-342900" lvl="0" marL="914400" rtl="0" algn="l">
              <a:spcBef>
                <a:spcPts val="1600"/>
              </a:spcBef>
              <a:spcAft>
                <a:spcPts val="0"/>
              </a:spcAft>
              <a:buSzPts val="1800"/>
              <a:buChar char="●"/>
            </a:pPr>
            <a:r>
              <a:rPr lang="en"/>
              <a:t>64+GB RAM, 4.3GHz 8 core CPU, 8GB Graphics</a:t>
            </a:r>
            <a:endParaRPr/>
          </a:p>
          <a:p>
            <a:pPr indent="-342900" lvl="0" marL="914400" rtl="0" algn="l">
              <a:spcBef>
                <a:spcPts val="0"/>
              </a:spcBef>
              <a:spcAft>
                <a:spcPts val="0"/>
              </a:spcAft>
              <a:buSzPts val="1800"/>
              <a:buChar char="●"/>
            </a:pPr>
            <a:r>
              <a:rPr lang="en"/>
              <a:t>650W</a:t>
            </a:r>
            <a:endParaRPr/>
          </a:p>
          <a:p>
            <a:pPr indent="-342900" lvl="0" marL="914400" rtl="0" algn="l">
              <a:spcBef>
                <a:spcPts val="0"/>
              </a:spcBef>
              <a:spcAft>
                <a:spcPts val="0"/>
              </a:spcAft>
              <a:buSzPts val="1800"/>
              <a:buChar char="●"/>
            </a:pPr>
            <a:r>
              <a:rPr lang="en"/>
              <a:t>~6kg</a:t>
            </a:r>
            <a:endParaRPr/>
          </a:p>
        </p:txBody>
      </p:sp>
      <p:sp>
        <p:nvSpPr>
          <p:cNvPr id="580" name="Google Shape;58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16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Requirements	</a:t>
            </a:r>
            <a:endParaRPr/>
          </a:p>
          <a:p>
            <a:pPr indent="0" lvl="0" marL="0" rtl="0" algn="l">
              <a:spcBef>
                <a:spcPts val="0"/>
              </a:spcBef>
              <a:spcAft>
                <a:spcPts val="0"/>
              </a:spcAft>
              <a:buNone/>
            </a:pPr>
            <a:r>
              <a:t/>
            </a:r>
            <a:endParaRPr/>
          </a:p>
        </p:txBody>
      </p:sp>
      <p:sp>
        <p:nvSpPr>
          <p:cNvPr id="85" name="Google Shape;85;p17"/>
          <p:cNvSpPr txBox="1"/>
          <p:nvPr>
            <p:ph idx="1" type="body"/>
          </p:nvPr>
        </p:nvSpPr>
        <p:spPr>
          <a:xfrm>
            <a:off x="311700" y="789425"/>
            <a:ext cx="8520600" cy="4136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550" u="sng"/>
              <a:t>Requirements (Payload) :</a:t>
            </a:r>
            <a:endParaRPr b="1" sz="1550" u="sng"/>
          </a:p>
          <a:p>
            <a:pPr indent="-327025" lvl="0" marL="457200" rtl="0" algn="just">
              <a:lnSpc>
                <a:spcPct val="100000"/>
              </a:lnSpc>
              <a:spcBef>
                <a:spcPts val="0"/>
              </a:spcBef>
              <a:spcAft>
                <a:spcPts val="0"/>
              </a:spcAft>
              <a:buSzPts val="1550"/>
              <a:buAutoNum type="arabicPeriod"/>
            </a:pPr>
            <a:r>
              <a:rPr lang="en" sz="1550"/>
              <a:t>Capable of carrying one 170 kg EVA crew and 80 kg of assorted payload</a:t>
            </a:r>
            <a:endParaRPr sz="1550"/>
          </a:p>
          <a:p>
            <a:pPr indent="-327025" lvl="0" marL="457200" rtl="0" algn="just">
              <a:lnSpc>
                <a:spcPct val="100000"/>
              </a:lnSpc>
              <a:spcBef>
                <a:spcPts val="0"/>
              </a:spcBef>
              <a:spcAft>
                <a:spcPts val="0"/>
              </a:spcAft>
              <a:buSzPts val="1550"/>
              <a:buAutoNum type="arabicPeriod"/>
            </a:pPr>
            <a:r>
              <a:rPr lang="en" sz="1550"/>
              <a:t>Payload may be modeled as a 0.25 m box</a:t>
            </a:r>
            <a:endParaRPr sz="1550"/>
          </a:p>
          <a:p>
            <a:pPr indent="-327025" lvl="0" marL="457200" rtl="0" algn="just">
              <a:lnSpc>
                <a:spcPct val="100000"/>
              </a:lnSpc>
              <a:spcBef>
                <a:spcPts val="0"/>
              </a:spcBef>
              <a:spcAft>
                <a:spcPts val="0"/>
              </a:spcAft>
              <a:buSzPts val="1550"/>
              <a:buAutoNum type="arabicPeriod"/>
            </a:pPr>
            <a:r>
              <a:rPr lang="en" sz="1550"/>
              <a:t>Capable of carrying a second 170 kg EVA crew in a contingency situation.</a:t>
            </a:r>
            <a:endParaRPr sz="1550"/>
          </a:p>
          <a:p>
            <a:pPr indent="-327025" lvl="0" marL="457200" rtl="0" algn="just">
              <a:lnSpc>
                <a:spcPct val="100000"/>
              </a:lnSpc>
              <a:spcBef>
                <a:spcPts val="0"/>
              </a:spcBef>
              <a:spcAft>
                <a:spcPts val="0"/>
              </a:spcAft>
              <a:buSzPts val="1550"/>
              <a:buAutoNum type="arabicPeriod"/>
            </a:pPr>
            <a:r>
              <a:rPr lang="en" sz="1550"/>
              <a:t>Incorporate roll-over protection for the crew and all required ingress/egress aids and crew restraints.</a:t>
            </a:r>
            <a:endParaRPr sz="1550"/>
          </a:p>
          <a:p>
            <a:pPr indent="0" lvl="0" marL="0" rtl="0" algn="just">
              <a:lnSpc>
                <a:spcPct val="100000"/>
              </a:lnSpc>
              <a:spcBef>
                <a:spcPts val="1000"/>
              </a:spcBef>
              <a:spcAft>
                <a:spcPts val="0"/>
              </a:spcAft>
              <a:buNone/>
            </a:pPr>
            <a:r>
              <a:rPr b="1" lang="en" sz="1550" u="sng"/>
              <a:t>Requirements (Operations) :</a:t>
            </a:r>
            <a:endParaRPr b="1" sz="1550" u="sng"/>
          </a:p>
          <a:p>
            <a:pPr indent="-327025" lvl="0" marL="457200" rtl="0" algn="just">
              <a:lnSpc>
                <a:spcPct val="100000"/>
              </a:lnSpc>
              <a:spcBef>
                <a:spcPts val="0"/>
              </a:spcBef>
              <a:spcAft>
                <a:spcPts val="0"/>
              </a:spcAft>
              <a:buSzPts val="1550"/>
              <a:buAutoNum type="arabicPeriod"/>
            </a:pPr>
            <a:r>
              <a:rPr lang="en" sz="1550"/>
              <a:t>A nominal sortie shall be at least eight hours long.</a:t>
            </a:r>
            <a:endParaRPr sz="1550"/>
          </a:p>
          <a:p>
            <a:pPr indent="-327025" lvl="0" marL="457200" rtl="0" algn="just">
              <a:lnSpc>
                <a:spcPct val="100000"/>
              </a:lnSpc>
              <a:spcBef>
                <a:spcPts val="0"/>
              </a:spcBef>
              <a:spcAft>
                <a:spcPts val="0"/>
              </a:spcAft>
              <a:buSzPts val="1550"/>
              <a:buAutoNum type="arabicPeriod"/>
            </a:pPr>
            <a:r>
              <a:rPr lang="en" sz="1550"/>
              <a:t>Two rovers must be launched on a single CLPS lander.</a:t>
            </a:r>
            <a:endParaRPr sz="1550"/>
          </a:p>
          <a:p>
            <a:pPr indent="-327025" lvl="0" marL="457200" rtl="0" algn="just">
              <a:lnSpc>
                <a:spcPct val="100000"/>
              </a:lnSpc>
              <a:spcBef>
                <a:spcPts val="0"/>
              </a:spcBef>
              <a:spcAft>
                <a:spcPts val="0"/>
              </a:spcAft>
              <a:buSzPts val="1550"/>
              <a:buAutoNum type="arabicPeriod"/>
            </a:pPr>
            <a:r>
              <a:rPr lang="en" sz="1550"/>
              <a:t>A single rover shall mass ≤250 kg.</a:t>
            </a:r>
            <a:endParaRPr sz="1550"/>
          </a:p>
          <a:p>
            <a:pPr indent="-327025" lvl="0" marL="457200" rtl="0" algn="just">
              <a:lnSpc>
                <a:spcPct val="100000"/>
              </a:lnSpc>
              <a:spcBef>
                <a:spcPts val="0"/>
              </a:spcBef>
              <a:spcAft>
                <a:spcPts val="0"/>
              </a:spcAft>
              <a:buSzPts val="1550"/>
              <a:buAutoNum type="arabicPeriod"/>
            </a:pPr>
            <a:r>
              <a:rPr lang="en" sz="1550"/>
              <a:t>Capable of operating indefinitely without crew present.</a:t>
            </a:r>
            <a:endParaRPr sz="1550"/>
          </a:p>
          <a:p>
            <a:pPr indent="0" lvl="0" marL="0" rtl="0" algn="just">
              <a:lnSpc>
                <a:spcPct val="100000"/>
              </a:lnSpc>
              <a:spcBef>
                <a:spcPts val="1000"/>
              </a:spcBef>
              <a:spcAft>
                <a:spcPts val="0"/>
              </a:spcAft>
              <a:buNone/>
            </a:pPr>
            <a:r>
              <a:rPr b="1" lang="en" sz="1550" u="sng"/>
              <a:t>Requirements (GN&amp;C) :</a:t>
            </a:r>
            <a:endParaRPr b="1" sz="1550" u="sng"/>
          </a:p>
          <a:p>
            <a:pPr indent="-327025" lvl="0" marL="457200" rtl="0" algn="just">
              <a:lnSpc>
                <a:spcPct val="100000"/>
              </a:lnSpc>
              <a:spcBef>
                <a:spcPts val="0"/>
              </a:spcBef>
              <a:spcAft>
                <a:spcPts val="0"/>
              </a:spcAft>
              <a:buSzPts val="1550"/>
              <a:buAutoNum type="arabicPeriod"/>
            </a:pPr>
            <a:r>
              <a:rPr lang="en" sz="1550"/>
              <a:t>Capable of being controlled directly, remotely, or automated.</a:t>
            </a:r>
            <a:endParaRPr sz="1550"/>
          </a:p>
          <a:p>
            <a:pPr indent="-327025" lvl="0" marL="457200" rtl="0" algn="l">
              <a:lnSpc>
                <a:spcPct val="100000"/>
              </a:lnSpc>
              <a:spcBef>
                <a:spcPts val="0"/>
              </a:spcBef>
              <a:spcAft>
                <a:spcPts val="0"/>
              </a:spcAft>
              <a:buSzPts val="1550"/>
              <a:buAutoNum type="arabicPeriod"/>
            </a:pPr>
            <a:r>
              <a:rPr lang="en" sz="1550"/>
              <a:t>Capable of following an astronaut, astronaut’s path, or autonomous path planning between waypoints.</a:t>
            </a:r>
            <a:endParaRPr sz="1550"/>
          </a:p>
          <a:p>
            <a:pPr indent="-327025" lvl="0" marL="457200" rtl="0" algn="just">
              <a:lnSpc>
                <a:spcPct val="100000"/>
              </a:lnSpc>
              <a:spcBef>
                <a:spcPts val="0"/>
              </a:spcBef>
              <a:spcAft>
                <a:spcPts val="0"/>
              </a:spcAft>
              <a:buSzPts val="1550"/>
              <a:buAutoNum type="arabicPeriod"/>
            </a:pPr>
            <a:r>
              <a:rPr lang="en" sz="1550"/>
              <a:t>Capable of operating during any portion of the lunar day/night cycle and at any latitude. </a:t>
            </a:r>
            <a:endParaRPr sz="1550"/>
          </a:p>
          <a:p>
            <a:pPr indent="0" lvl="0" marL="457200" rtl="0" algn="l">
              <a:spcBef>
                <a:spcPts val="0"/>
              </a:spcBef>
              <a:spcAft>
                <a:spcPts val="0"/>
              </a:spcAft>
              <a:buNone/>
            </a:pPr>
            <a:r>
              <a:t/>
            </a:r>
            <a:endParaRPr sz="1500"/>
          </a:p>
          <a:p>
            <a:pPr indent="0" lvl="0" marL="457200" rtl="0" algn="l">
              <a:spcBef>
                <a:spcPts val="1600"/>
              </a:spcBef>
              <a:spcAft>
                <a:spcPts val="1600"/>
              </a:spcAft>
              <a:buNone/>
            </a:pPr>
            <a:r>
              <a:t/>
            </a:r>
            <a:endParaRPr/>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Power</a:t>
            </a:r>
            <a:endParaRPr/>
          </a:p>
        </p:txBody>
      </p:sp>
      <p:sp>
        <p:nvSpPr>
          <p:cNvPr id="586" name="Google Shape;586;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2" name="Google Shape;592;p63" title="Total Power (W)"/>
          <p:cNvPicPr preferRelativeResize="0"/>
          <p:nvPr/>
        </p:nvPicPr>
        <p:blipFill>
          <a:blip r:embed="rId3">
            <a:alphaModFix/>
          </a:blip>
          <a:stretch>
            <a:fillRect/>
          </a:stretch>
        </p:blipFill>
        <p:spPr>
          <a:xfrm>
            <a:off x="655462" y="150025"/>
            <a:ext cx="7833075" cy="4843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a:t>
            </a:r>
            <a:endParaRPr/>
          </a:p>
        </p:txBody>
      </p:sp>
      <p:sp>
        <p:nvSpPr>
          <p:cNvPr id="598" name="Google Shape;59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9" name="Google Shape;599;p64"/>
          <p:cNvPicPr preferRelativeResize="0"/>
          <p:nvPr/>
        </p:nvPicPr>
        <p:blipFill rotWithShape="1">
          <a:blip r:embed="rId3">
            <a:alphaModFix/>
          </a:blip>
          <a:srcRect b="46063" l="7609" r="12798" t="6793"/>
          <a:stretch/>
        </p:blipFill>
        <p:spPr>
          <a:xfrm>
            <a:off x="515125" y="1017725"/>
            <a:ext cx="8113760" cy="37137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Battery</a:t>
            </a:r>
            <a:endParaRPr/>
          </a:p>
        </p:txBody>
      </p:sp>
      <p:sp>
        <p:nvSpPr>
          <p:cNvPr id="605" name="Google Shape;605;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CC0000"/>
                </a:solidFill>
              </a:rPr>
              <a:t>18.5 kg</a:t>
            </a:r>
            <a:r>
              <a:rPr lang="en"/>
              <a:t> of Tesla’s Model 3 Battery (260 Wh/kg)</a:t>
            </a:r>
            <a:endParaRPr/>
          </a:p>
          <a:p>
            <a:pPr indent="-342900" lvl="0" marL="457200" rtl="0" algn="l">
              <a:spcBef>
                <a:spcPts val="0"/>
              </a:spcBef>
              <a:spcAft>
                <a:spcPts val="0"/>
              </a:spcAft>
              <a:buSzPts val="1800"/>
              <a:buChar char="●"/>
            </a:pPr>
            <a:r>
              <a:rPr lang="en"/>
              <a:t>OR </a:t>
            </a:r>
            <a:r>
              <a:rPr lang="en">
                <a:solidFill>
                  <a:srgbClr val="6AA84F"/>
                </a:solidFill>
              </a:rPr>
              <a:t>12 kg</a:t>
            </a:r>
            <a:r>
              <a:rPr lang="en"/>
              <a:t> of Tesla’s planned battery (400 Wh/kg)</a:t>
            </a:r>
            <a:endParaRPr/>
          </a:p>
        </p:txBody>
      </p:sp>
      <p:sp>
        <p:nvSpPr>
          <p:cNvPr id="606" name="Google Shape;606;p65"/>
          <p:cNvSpPr txBox="1"/>
          <p:nvPr/>
        </p:nvSpPr>
        <p:spPr>
          <a:xfrm>
            <a:off x="98850" y="4818475"/>
            <a:ext cx="89463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rPr>
              <a:t>https://www.reuters.com/article/us-tesla-batteries/teslas-musk-hints-of-battery-capacity-jump-ahead-of-industry-event-idUSKBN25L0MC</a:t>
            </a:r>
            <a:endParaRPr sz="700">
              <a:solidFill>
                <a:srgbClr val="FFFFFF"/>
              </a:solidFill>
            </a:endParaRPr>
          </a:p>
        </p:txBody>
      </p:sp>
      <p:sp>
        <p:nvSpPr>
          <p:cNvPr id="607" name="Google Shape;607;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Mass Summary</a:t>
            </a:r>
            <a:endParaRPr/>
          </a:p>
        </p:txBody>
      </p:sp>
      <p:sp>
        <p:nvSpPr>
          <p:cNvPr id="613" name="Google Shape;61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7"/>
          <p:cNvSpPr txBox="1"/>
          <p:nvPr>
            <p:ph type="title"/>
          </p:nvPr>
        </p:nvSpPr>
        <p:spPr>
          <a:xfrm>
            <a:off x="311700" y="306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 Overview</a:t>
            </a:r>
            <a:endParaRPr/>
          </a:p>
        </p:txBody>
      </p:sp>
      <p:sp>
        <p:nvSpPr>
          <p:cNvPr id="619" name="Google Shape;619;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0" name="Google Shape;620;p67"/>
          <p:cNvPicPr preferRelativeResize="0"/>
          <p:nvPr/>
        </p:nvPicPr>
        <p:blipFill>
          <a:blip r:embed="rId3">
            <a:alphaModFix/>
          </a:blip>
          <a:stretch>
            <a:fillRect/>
          </a:stretch>
        </p:blipFill>
        <p:spPr>
          <a:xfrm>
            <a:off x="1235100" y="794575"/>
            <a:ext cx="6744225" cy="4170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8"/>
          <p:cNvSpPr txBox="1"/>
          <p:nvPr>
            <p:ph type="title"/>
          </p:nvPr>
        </p:nvSpPr>
        <p:spPr>
          <a:xfrm>
            <a:off x="311700" y="255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 Overview</a:t>
            </a:r>
            <a:endParaRPr/>
          </a:p>
        </p:txBody>
      </p:sp>
      <p:sp>
        <p:nvSpPr>
          <p:cNvPr id="626" name="Google Shape;626;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7" name="Google Shape;627;p68"/>
          <p:cNvPicPr preferRelativeResize="0"/>
          <p:nvPr/>
        </p:nvPicPr>
        <p:blipFill rotWithShape="1">
          <a:blip r:embed="rId3">
            <a:alphaModFix/>
          </a:blip>
          <a:srcRect b="12390" l="8755" r="9190" t="8029"/>
          <a:stretch/>
        </p:blipFill>
        <p:spPr>
          <a:xfrm>
            <a:off x="1744314" y="828050"/>
            <a:ext cx="5655370" cy="42382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Design</a:t>
            </a:r>
            <a:endParaRPr/>
          </a:p>
        </p:txBody>
      </p:sp>
      <p:sp>
        <p:nvSpPr>
          <p:cNvPr id="633" name="Google Shape;633;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0"/>
          <p:cNvSpPr txBox="1"/>
          <p:nvPr>
            <p:ph type="title"/>
          </p:nvPr>
        </p:nvSpPr>
        <p:spPr>
          <a:xfrm>
            <a:off x="311700" y="19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Normal Use</a:t>
            </a:r>
            <a:endParaRPr/>
          </a:p>
        </p:txBody>
      </p:sp>
      <p:sp>
        <p:nvSpPr>
          <p:cNvPr id="639" name="Google Shape;639;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0" name="Google Shape;640;p70"/>
          <p:cNvPicPr preferRelativeResize="0"/>
          <p:nvPr/>
        </p:nvPicPr>
        <p:blipFill rotWithShape="1">
          <a:blip r:embed="rId3">
            <a:alphaModFix/>
          </a:blip>
          <a:srcRect b="0" l="26311" r="14362" t="0"/>
          <a:stretch/>
        </p:blipFill>
        <p:spPr>
          <a:xfrm>
            <a:off x="0" y="551150"/>
            <a:ext cx="6140227" cy="4797725"/>
          </a:xfrm>
          <a:prstGeom prst="rect">
            <a:avLst/>
          </a:prstGeom>
          <a:noFill/>
          <a:ln>
            <a:noFill/>
          </a:ln>
        </p:spPr>
      </p:pic>
      <p:pic>
        <p:nvPicPr>
          <p:cNvPr id="641" name="Google Shape;641;p70"/>
          <p:cNvPicPr preferRelativeResize="0"/>
          <p:nvPr/>
        </p:nvPicPr>
        <p:blipFill rotWithShape="1">
          <a:blip r:embed="rId4">
            <a:alphaModFix/>
          </a:blip>
          <a:srcRect b="0" l="32551" r="13768" t="0"/>
          <a:stretch/>
        </p:blipFill>
        <p:spPr>
          <a:xfrm>
            <a:off x="4538400" y="121100"/>
            <a:ext cx="4293898" cy="37079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1"/>
          <p:cNvSpPr txBox="1"/>
          <p:nvPr>
            <p:ph type="title"/>
          </p:nvPr>
        </p:nvSpPr>
        <p:spPr>
          <a:xfrm>
            <a:off x="311700" y="26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Normal Use</a:t>
            </a:r>
            <a:endParaRPr/>
          </a:p>
        </p:txBody>
      </p:sp>
      <p:sp>
        <p:nvSpPr>
          <p:cNvPr id="647" name="Google Shape;647;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8" name="Google Shape;648;p71"/>
          <p:cNvPicPr preferRelativeResize="0"/>
          <p:nvPr/>
        </p:nvPicPr>
        <p:blipFill rotWithShape="1">
          <a:blip r:embed="rId3">
            <a:alphaModFix/>
          </a:blip>
          <a:srcRect b="0" l="22730" r="13510" t="0"/>
          <a:stretch/>
        </p:blipFill>
        <p:spPr>
          <a:xfrm>
            <a:off x="1189700" y="789575"/>
            <a:ext cx="5869526" cy="426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19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Normal Use (Non Extended)</a:t>
            </a:r>
            <a:endParaRPr/>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8"/>
          <p:cNvPicPr preferRelativeResize="0"/>
          <p:nvPr/>
        </p:nvPicPr>
        <p:blipFill rotWithShape="1">
          <a:blip r:embed="rId3">
            <a:alphaModFix/>
          </a:blip>
          <a:srcRect b="0" l="26311" r="14362" t="0"/>
          <a:stretch/>
        </p:blipFill>
        <p:spPr>
          <a:xfrm>
            <a:off x="0" y="551150"/>
            <a:ext cx="6140227" cy="4797725"/>
          </a:xfrm>
          <a:prstGeom prst="rect">
            <a:avLst/>
          </a:prstGeom>
          <a:noFill/>
          <a:ln>
            <a:noFill/>
          </a:ln>
        </p:spPr>
      </p:pic>
      <p:pic>
        <p:nvPicPr>
          <p:cNvPr id="94" name="Google Shape;94;p18"/>
          <p:cNvPicPr preferRelativeResize="0"/>
          <p:nvPr/>
        </p:nvPicPr>
        <p:blipFill rotWithShape="1">
          <a:blip r:embed="rId4">
            <a:alphaModFix/>
          </a:blip>
          <a:srcRect b="0" l="32551" r="13768" t="0"/>
          <a:stretch/>
        </p:blipFill>
        <p:spPr>
          <a:xfrm>
            <a:off x="5072250" y="455950"/>
            <a:ext cx="4166102" cy="3597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2"/>
          <p:cNvSpPr txBox="1"/>
          <p:nvPr>
            <p:ph type="title"/>
          </p:nvPr>
        </p:nvSpPr>
        <p:spPr>
          <a:xfrm>
            <a:off x="311700" y="138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Normal Use</a:t>
            </a:r>
            <a:endParaRPr/>
          </a:p>
        </p:txBody>
      </p:sp>
      <p:sp>
        <p:nvSpPr>
          <p:cNvPr id="654" name="Google Shape;654;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5" name="Google Shape;655;p72"/>
          <p:cNvPicPr preferRelativeResize="0"/>
          <p:nvPr/>
        </p:nvPicPr>
        <p:blipFill rotWithShape="1">
          <a:blip r:embed="rId3">
            <a:alphaModFix/>
          </a:blip>
          <a:srcRect b="0" l="23594" r="14832" t="0"/>
          <a:stretch/>
        </p:blipFill>
        <p:spPr>
          <a:xfrm>
            <a:off x="2850500" y="251475"/>
            <a:ext cx="6382872" cy="4805350"/>
          </a:xfrm>
          <a:prstGeom prst="rect">
            <a:avLst/>
          </a:prstGeom>
          <a:noFill/>
          <a:ln>
            <a:noFill/>
          </a:ln>
        </p:spPr>
      </p:pic>
      <p:sp>
        <p:nvSpPr>
          <p:cNvPr id="656" name="Google Shape;656;p72"/>
          <p:cNvSpPr txBox="1"/>
          <p:nvPr/>
        </p:nvSpPr>
        <p:spPr>
          <a:xfrm>
            <a:off x="243775" y="901950"/>
            <a:ext cx="3770400" cy="290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u="sng">
                <a:solidFill>
                  <a:schemeClr val="dk1"/>
                </a:solidFill>
              </a:rPr>
              <a:t>Mass</a:t>
            </a:r>
            <a:r>
              <a:rPr lang="en">
                <a:solidFill>
                  <a:schemeClr val="dk1"/>
                </a:solidFill>
              </a:rPr>
              <a:t>: 250.96kg</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dk1"/>
                </a:solidFill>
              </a:rPr>
              <a:t>Power</a:t>
            </a:r>
            <a:r>
              <a:rPr lang="en">
                <a:solidFill>
                  <a:schemeClr val="dk1"/>
                </a:solidFill>
              </a:rPr>
              <a:t>: 599 W</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dk1"/>
                </a:solidFill>
              </a:rPr>
              <a:t>Driving Time</a:t>
            </a:r>
            <a:r>
              <a:rPr lang="en">
                <a:solidFill>
                  <a:schemeClr val="dk1"/>
                </a:solidFill>
              </a:rPr>
              <a:t>: 8 hours assuming a 50% duty cycle for the drive motors.</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dk1"/>
                </a:solidFill>
              </a:rPr>
              <a:t>Payload</a:t>
            </a:r>
            <a:r>
              <a:rPr lang="en">
                <a:solidFill>
                  <a:schemeClr val="dk1"/>
                </a:solidFill>
              </a:rPr>
              <a:t>: one 80kg life support package, two 170kg astronauts</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dk1"/>
                </a:solidFill>
              </a:rPr>
              <a:t>Max Speed</a:t>
            </a:r>
            <a:r>
              <a:rPr lang="en">
                <a:solidFill>
                  <a:schemeClr val="dk1"/>
                </a:solidFill>
              </a:rPr>
              <a:t>: 4 m/s</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dk1"/>
                </a:solidFill>
              </a:rPr>
              <a:t>Max Obstacle Size</a:t>
            </a:r>
            <a:r>
              <a:rPr lang="en">
                <a:solidFill>
                  <a:schemeClr val="dk1"/>
                </a:solidFill>
              </a:rPr>
              <a:t>: 0.3m</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dk1"/>
                </a:solidFill>
              </a:rPr>
              <a:t>Max Slope</a:t>
            </a:r>
            <a:r>
              <a:rPr lang="en">
                <a:solidFill>
                  <a:schemeClr val="dk1"/>
                </a:solidFill>
              </a:rPr>
              <a:t>: 20 deg</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dk1"/>
                </a:solidFill>
              </a:rPr>
              <a:t>Driving Modes</a:t>
            </a:r>
            <a:r>
              <a:rPr lang="en">
                <a:solidFill>
                  <a:schemeClr val="dk1"/>
                </a:solidFill>
              </a:rPr>
              <a:t>: Autonomous [Drive to Destination], Autonomous [Follow Astronaut], Manual</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3"/>
          <p:cNvSpPr txBox="1"/>
          <p:nvPr>
            <p:ph type="title"/>
          </p:nvPr>
        </p:nvSpPr>
        <p:spPr>
          <a:xfrm>
            <a:off x="311700" y="138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Normal Use</a:t>
            </a:r>
            <a:endParaRPr/>
          </a:p>
        </p:txBody>
      </p:sp>
      <p:sp>
        <p:nvSpPr>
          <p:cNvPr id="662" name="Google Shape;662;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3" name="Google Shape;663;p73"/>
          <p:cNvPicPr preferRelativeResize="0"/>
          <p:nvPr/>
        </p:nvPicPr>
        <p:blipFill rotWithShape="1">
          <a:blip r:embed="rId3">
            <a:alphaModFix/>
          </a:blip>
          <a:srcRect b="0" l="21641" r="12994" t="0"/>
          <a:stretch/>
        </p:blipFill>
        <p:spPr>
          <a:xfrm>
            <a:off x="1517425" y="865625"/>
            <a:ext cx="5976998" cy="42386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4"/>
          <p:cNvSpPr txBox="1"/>
          <p:nvPr>
            <p:ph type="title"/>
          </p:nvPr>
        </p:nvSpPr>
        <p:spPr>
          <a:xfrm>
            <a:off x="311700" y="67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a:t>
            </a:r>
            <a:endParaRPr/>
          </a:p>
        </p:txBody>
      </p:sp>
      <p:sp>
        <p:nvSpPr>
          <p:cNvPr id="669" name="Google Shape;669;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0" name="Google Shape;670;p74" title="Rover Extension Mechanism">
            <a:hlinkClick r:id="rId3"/>
          </p:cNvPr>
          <p:cNvPicPr preferRelativeResize="0"/>
          <p:nvPr/>
        </p:nvPicPr>
        <p:blipFill>
          <a:blip r:embed="rId4">
            <a:alphaModFix/>
          </a:blip>
          <a:stretch>
            <a:fillRect/>
          </a:stretch>
        </p:blipFill>
        <p:spPr>
          <a:xfrm>
            <a:off x="1476250" y="598512"/>
            <a:ext cx="6032425" cy="452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a:t>
            </a:r>
            <a:endParaRPr/>
          </a:p>
          <a:p>
            <a:pPr indent="0" lvl="0" marL="0" rtl="0" algn="l">
              <a:spcBef>
                <a:spcPts val="0"/>
              </a:spcBef>
              <a:spcAft>
                <a:spcPts val="0"/>
              </a:spcAft>
              <a:buNone/>
            </a:pPr>
            <a:r>
              <a:t/>
            </a:r>
            <a:endParaRPr/>
          </a:p>
        </p:txBody>
      </p:sp>
      <p:sp>
        <p:nvSpPr>
          <p:cNvPr id="676" name="Google Shape;676;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7" name="Google Shape;677;p75"/>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6"/>
          <p:cNvSpPr txBox="1"/>
          <p:nvPr>
            <p:ph type="title"/>
          </p:nvPr>
        </p:nvSpPr>
        <p:spPr>
          <a:xfrm>
            <a:off x="311700" y="231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a:t>
            </a:r>
            <a:endParaRPr/>
          </a:p>
        </p:txBody>
      </p:sp>
      <p:sp>
        <p:nvSpPr>
          <p:cNvPr id="683" name="Google Shape;683;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4" name="Google Shape;684;p76"/>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77"/>
          <p:cNvPicPr preferRelativeResize="0"/>
          <p:nvPr/>
        </p:nvPicPr>
        <p:blipFill rotWithShape="1">
          <a:blip r:embed="rId3">
            <a:alphaModFix/>
          </a:blip>
          <a:srcRect b="0" l="0" r="0" t="0"/>
          <a:stretch/>
        </p:blipFill>
        <p:spPr>
          <a:xfrm>
            <a:off x="1" y="904875"/>
            <a:ext cx="9144000" cy="4238625"/>
          </a:xfrm>
          <a:prstGeom prst="rect">
            <a:avLst/>
          </a:prstGeom>
          <a:noFill/>
          <a:ln>
            <a:noFill/>
          </a:ln>
        </p:spPr>
      </p:pic>
      <p:sp>
        <p:nvSpPr>
          <p:cNvPr id="690" name="Google Shape;690;p77"/>
          <p:cNvSpPr txBox="1"/>
          <p:nvPr>
            <p:ph type="title"/>
          </p:nvPr>
        </p:nvSpPr>
        <p:spPr>
          <a:xfrm>
            <a:off x="311700" y="10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 (Rear)</a:t>
            </a:r>
            <a:endParaRPr/>
          </a:p>
        </p:txBody>
      </p:sp>
      <p:sp>
        <p:nvSpPr>
          <p:cNvPr id="691" name="Google Shape;691;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2" name="Google Shape;692;p77"/>
          <p:cNvPicPr preferRelativeResize="0"/>
          <p:nvPr/>
        </p:nvPicPr>
        <p:blipFill rotWithShape="1">
          <a:blip r:embed="rId4">
            <a:alphaModFix/>
          </a:blip>
          <a:srcRect b="0" l="24645" r="15606" t="0"/>
          <a:stretch/>
        </p:blipFill>
        <p:spPr>
          <a:xfrm>
            <a:off x="71225" y="397950"/>
            <a:ext cx="4723200" cy="3664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a:t>
            </a:r>
            <a:endParaRPr/>
          </a:p>
          <a:p>
            <a:pPr indent="0" lvl="0" marL="0" rtl="0" algn="l">
              <a:spcBef>
                <a:spcPts val="0"/>
              </a:spcBef>
              <a:spcAft>
                <a:spcPts val="0"/>
              </a:spcAft>
              <a:buNone/>
            </a:pPr>
            <a:r>
              <a:t/>
            </a:r>
            <a:endParaRPr/>
          </a:p>
        </p:txBody>
      </p:sp>
      <p:sp>
        <p:nvSpPr>
          <p:cNvPr id="698" name="Google Shape;698;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9" name="Google Shape;699;p78"/>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a:t>
            </a:r>
            <a:endParaRPr/>
          </a:p>
          <a:p>
            <a:pPr indent="0" lvl="0" marL="0" rtl="0" algn="l">
              <a:spcBef>
                <a:spcPts val="0"/>
              </a:spcBef>
              <a:spcAft>
                <a:spcPts val="0"/>
              </a:spcAft>
              <a:buNone/>
            </a:pPr>
            <a:r>
              <a:t/>
            </a:r>
            <a:endParaRPr/>
          </a:p>
        </p:txBody>
      </p:sp>
      <p:sp>
        <p:nvSpPr>
          <p:cNvPr id="705" name="Google Shape;705;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6" name="Google Shape;706;p79"/>
          <p:cNvPicPr preferRelativeResize="0"/>
          <p:nvPr/>
        </p:nvPicPr>
        <p:blipFill>
          <a:blip r:embed="rId3">
            <a:alphaModFix/>
          </a:blip>
          <a:stretch>
            <a:fillRect/>
          </a:stretch>
        </p:blipFill>
        <p:spPr>
          <a:xfrm>
            <a:off x="0" y="904881"/>
            <a:ext cx="9144000" cy="423861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Ingress and Egress</a:t>
            </a:r>
            <a:endParaRPr/>
          </a:p>
        </p:txBody>
      </p:sp>
      <p:sp>
        <p:nvSpPr>
          <p:cNvPr id="712" name="Google Shape;712;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3" name="Google Shape;713;p80"/>
          <p:cNvPicPr preferRelativeResize="0"/>
          <p:nvPr/>
        </p:nvPicPr>
        <p:blipFill>
          <a:blip r:embed="rId3">
            <a:alphaModFix/>
          </a:blip>
          <a:stretch>
            <a:fillRect/>
          </a:stretch>
        </p:blipFill>
        <p:spPr>
          <a:xfrm>
            <a:off x="0" y="962950"/>
            <a:ext cx="9018701" cy="4180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1"/>
          <p:cNvSpPr txBox="1"/>
          <p:nvPr>
            <p:ph type="title"/>
          </p:nvPr>
        </p:nvSpPr>
        <p:spPr>
          <a:xfrm>
            <a:off x="126675" y="112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Ingress and Egress</a:t>
            </a:r>
            <a:endParaRPr/>
          </a:p>
        </p:txBody>
      </p:sp>
      <p:sp>
        <p:nvSpPr>
          <p:cNvPr id="719" name="Google Shape;719;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0" name="Google Shape;720;p81" title="Climb In">
            <a:hlinkClick r:id="rId3"/>
          </p:cNvPr>
          <p:cNvPicPr preferRelativeResize="0"/>
          <p:nvPr/>
        </p:nvPicPr>
        <p:blipFill>
          <a:blip r:embed="rId4">
            <a:alphaModFix/>
          </a:blip>
          <a:stretch>
            <a:fillRect/>
          </a:stretch>
        </p:blipFill>
        <p:spPr>
          <a:xfrm>
            <a:off x="410385" y="684700"/>
            <a:ext cx="7953175" cy="528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Courage Rover - Contingency Use (Extended)</a:t>
            </a:r>
            <a:endParaRPr/>
          </a:p>
          <a:p>
            <a:pPr indent="0" lvl="0" marL="0" rtl="0" algn="l">
              <a:spcBef>
                <a:spcPts val="0"/>
              </a:spcBef>
              <a:spcAft>
                <a:spcPts val="0"/>
              </a:spcAft>
              <a:buNone/>
            </a:pPr>
            <a:r>
              <a:t/>
            </a:r>
            <a:endParaRPr/>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9"/>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Driving</a:t>
            </a:r>
            <a:endParaRPr/>
          </a:p>
        </p:txBody>
      </p:sp>
      <p:sp>
        <p:nvSpPr>
          <p:cNvPr id="726" name="Google Shape;726;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7" name="Google Shape;727;p82"/>
          <p:cNvPicPr preferRelativeResize="0"/>
          <p:nvPr/>
        </p:nvPicPr>
        <p:blipFill rotWithShape="1">
          <a:blip r:embed="rId3">
            <a:alphaModFix/>
          </a:blip>
          <a:srcRect b="0" l="11672" r="12333" t="0"/>
          <a:stretch/>
        </p:blipFill>
        <p:spPr>
          <a:xfrm>
            <a:off x="4877500" y="948675"/>
            <a:ext cx="3828149" cy="3778050"/>
          </a:xfrm>
          <a:prstGeom prst="rect">
            <a:avLst/>
          </a:prstGeom>
          <a:noFill/>
          <a:ln>
            <a:noFill/>
          </a:ln>
        </p:spPr>
      </p:pic>
      <p:sp>
        <p:nvSpPr>
          <p:cNvPr id="728" name="Google Shape;728;p82"/>
          <p:cNvSpPr txBox="1"/>
          <p:nvPr/>
        </p:nvSpPr>
        <p:spPr>
          <a:xfrm>
            <a:off x="4426850" y="4778425"/>
            <a:ext cx="4327200"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https://www.logitechg.com/en-gb/products/driving/driving-force-racing-wheel.html</a:t>
            </a:r>
            <a:endParaRPr sz="900">
              <a:solidFill>
                <a:schemeClr val="dk1"/>
              </a:solidFill>
            </a:endParaRPr>
          </a:p>
        </p:txBody>
      </p:sp>
      <p:pic>
        <p:nvPicPr>
          <p:cNvPr id="729" name="Google Shape;729;p82"/>
          <p:cNvPicPr preferRelativeResize="0"/>
          <p:nvPr/>
        </p:nvPicPr>
        <p:blipFill rotWithShape="1">
          <a:blip r:embed="rId4">
            <a:alphaModFix/>
          </a:blip>
          <a:srcRect b="0" l="37123" r="17141" t="40992"/>
          <a:stretch/>
        </p:blipFill>
        <p:spPr>
          <a:xfrm>
            <a:off x="244950" y="1805975"/>
            <a:ext cx="4181900" cy="2762899"/>
          </a:xfrm>
          <a:prstGeom prst="rect">
            <a:avLst/>
          </a:prstGeom>
          <a:noFill/>
          <a:ln>
            <a:noFill/>
          </a:ln>
        </p:spPr>
      </p:pic>
      <p:sp>
        <p:nvSpPr>
          <p:cNvPr id="730" name="Google Shape;730;p82"/>
          <p:cNvSpPr txBox="1"/>
          <p:nvPr/>
        </p:nvSpPr>
        <p:spPr>
          <a:xfrm>
            <a:off x="311700" y="4568875"/>
            <a:ext cx="294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https://developer.oculus.com/blog/teleport-curves-with-the-gear-vr-controller/?locale=en_US</a:t>
            </a:r>
            <a:endParaRPr sz="800">
              <a:solidFill>
                <a:schemeClr val="dk1"/>
              </a:solidFill>
            </a:endParaRPr>
          </a:p>
        </p:txBody>
      </p:sp>
      <p:sp>
        <p:nvSpPr>
          <p:cNvPr id="731" name="Google Shape;731;p82"/>
          <p:cNvSpPr txBox="1"/>
          <p:nvPr>
            <p:ph idx="1" type="body"/>
          </p:nvPr>
        </p:nvSpPr>
        <p:spPr>
          <a:xfrm>
            <a:off x="4502725" y="599150"/>
            <a:ext cx="4577700" cy="51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Wireless steering wheel + control panel</a:t>
            </a:r>
            <a:endParaRPr/>
          </a:p>
        </p:txBody>
      </p:sp>
      <p:sp>
        <p:nvSpPr>
          <p:cNvPr id="732" name="Google Shape;732;p82"/>
          <p:cNvSpPr txBox="1"/>
          <p:nvPr>
            <p:ph idx="1" type="body"/>
          </p:nvPr>
        </p:nvSpPr>
        <p:spPr>
          <a:xfrm>
            <a:off x="703750" y="1390850"/>
            <a:ext cx="3264300" cy="51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VR Remote + AR HUD in suit</a:t>
            </a:r>
            <a:endParaRPr/>
          </a:p>
        </p:txBody>
      </p:sp>
      <p:sp>
        <p:nvSpPr>
          <p:cNvPr id="733" name="Google Shape;733;p82"/>
          <p:cNvSpPr txBox="1"/>
          <p:nvPr>
            <p:ph idx="1" type="body"/>
          </p:nvPr>
        </p:nvSpPr>
        <p:spPr>
          <a:xfrm>
            <a:off x="299950" y="1063850"/>
            <a:ext cx="4071900" cy="51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dk1"/>
                </a:solidFill>
              </a:rPr>
              <a:t>Autonomous</a:t>
            </a:r>
            <a:r>
              <a:rPr b="1" lang="en">
                <a:solidFill>
                  <a:schemeClr val="dk1"/>
                </a:solidFill>
              </a:rPr>
              <a:t> [Drive to Destination]</a:t>
            </a:r>
            <a:endParaRPr b="1">
              <a:solidFill>
                <a:schemeClr val="dk1"/>
              </a:solidFill>
            </a:endParaRPr>
          </a:p>
        </p:txBody>
      </p:sp>
      <p:sp>
        <p:nvSpPr>
          <p:cNvPr id="734" name="Google Shape;734;p82"/>
          <p:cNvSpPr txBox="1"/>
          <p:nvPr>
            <p:ph idx="1" type="body"/>
          </p:nvPr>
        </p:nvSpPr>
        <p:spPr>
          <a:xfrm>
            <a:off x="4554500" y="306175"/>
            <a:ext cx="4071900" cy="51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Manual [Driven by Astronaut]</a:t>
            </a:r>
            <a:endParaRPr b="1">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Adherence to Requirements</a:t>
            </a:r>
            <a:endParaRPr/>
          </a:p>
        </p:txBody>
      </p:sp>
      <p:sp>
        <p:nvSpPr>
          <p:cNvPr id="740" name="Google Shape;740;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41" name="Google Shape;741;p83"/>
          <p:cNvGraphicFramePr/>
          <p:nvPr/>
        </p:nvGraphicFramePr>
        <p:xfrm>
          <a:off x="298400" y="1145025"/>
          <a:ext cx="3000000" cy="3000000"/>
        </p:xfrm>
        <a:graphic>
          <a:graphicData uri="http://schemas.openxmlformats.org/drawingml/2006/table">
            <a:tbl>
              <a:tblPr>
                <a:noFill/>
                <a:tableStyleId>{55E28C40-5351-47DB-AF1A-9123BFB097CC}</a:tableStyleId>
              </a:tblPr>
              <a:tblGrid>
                <a:gridCol w="1933275"/>
                <a:gridCol w="2898300"/>
                <a:gridCol w="2956350"/>
                <a:gridCol w="881425"/>
              </a:tblGrid>
              <a:tr h="221800">
                <a:tc>
                  <a:txBody>
                    <a:bodyPr/>
                    <a:lstStyle/>
                    <a:p>
                      <a:pPr indent="0" lvl="0" marL="0" rtl="0" algn="ctr">
                        <a:spcBef>
                          <a:spcPts val="0"/>
                        </a:spcBef>
                        <a:spcAft>
                          <a:spcPts val="0"/>
                        </a:spcAft>
                        <a:buNone/>
                      </a:pPr>
                      <a:r>
                        <a:rPr b="1" lang="en" sz="1200" u="sng">
                          <a:solidFill>
                            <a:schemeClr val="dk1"/>
                          </a:solidFill>
                        </a:rPr>
                        <a:t>Category</a:t>
                      </a:r>
                      <a:endParaRPr b="1" sz="1200" u="sng">
                        <a:solidFill>
                          <a:schemeClr val="dk1"/>
                        </a:solidFill>
                      </a:endParaRPr>
                    </a:p>
                  </a:txBody>
                  <a:tcPr marT="91425" marB="91425" marR="91425" marL="91425"/>
                </a:tc>
                <a:tc>
                  <a:txBody>
                    <a:bodyPr/>
                    <a:lstStyle/>
                    <a:p>
                      <a:pPr indent="0" lvl="0" marL="0" rtl="0" algn="ctr">
                        <a:spcBef>
                          <a:spcPts val="0"/>
                        </a:spcBef>
                        <a:spcAft>
                          <a:spcPts val="0"/>
                        </a:spcAft>
                        <a:buNone/>
                      </a:pPr>
                      <a:r>
                        <a:rPr b="1" lang="en" sz="1200" u="sng">
                          <a:solidFill>
                            <a:schemeClr val="dk1"/>
                          </a:solidFill>
                        </a:rPr>
                        <a:t>Required</a:t>
                      </a:r>
                      <a:endParaRPr b="1" sz="1200" u="sng">
                        <a:solidFill>
                          <a:schemeClr val="dk1"/>
                        </a:solidFill>
                      </a:endParaRPr>
                    </a:p>
                  </a:txBody>
                  <a:tcPr marT="91425" marB="91425" marR="91425" marL="91425"/>
                </a:tc>
                <a:tc>
                  <a:txBody>
                    <a:bodyPr/>
                    <a:lstStyle/>
                    <a:p>
                      <a:pPr indent="0" lvl="0" marL="0" rtl="0" algn="ctr">
                        <a:spcBef>
                          <a:spcPts val="0"/>
                        </a:spcBef>
                        <a:spcAft>
                          <a:spcPts val="0"/>
                        </a:spcAft>
                        <a:buNone/>
                      </a:pPr>
                      <a:r>
                        <a:rPr b="1" lang="en" sz="1200" u="sng">
                          <a:solidFill>
                            <a:schemeClr val="dk1"/>
                          </a:solidFill>
                        </a:rPr>
                        <a:t>Actual</a:t>
                      </a:r>
                      <a:endParaRPr b="1" sz="1200" u="sng">
                        <a:solidFill>
                          <a:schemeClr val="dk1"/>
                        </a:solidFill>
                      </a:endParaRPr>
                    </a:p>
                  </a:txBody>
                  <a:tcPr marT="91425" marB="91425" marR="91425" marL="91425"/>
                </a:tc>
                <a:tc>
                  <a:txBody>
                    <a:bodyPr/>
                    <a:lstStyle/>
                    <a:p>
                      <a:pPr indent="0" lvl="0" marL="0" rtl="0" algn="ctr">
                        <a:spcBef>
                          <a:spcPts val="0"/>
                        </a:spcBef>
                        <a:spcAft>
                          <a:spcPts val="0"/>
                        </a:spcAft>
                        <a:buNone/>
                      </a:pPr>
                      <a:r>
                        <a:rPr b="1" lang="en" sz="1200" u="sng">
                          <a:solidFill>
                            <a:schemeClr val="dk1"/>
                          </a:solidFill>
                        </a:rPr>
                        <a:t>Satisfied</a:t>
                      </a:r>
                      <a:endParaRPr b="1" sz="1200" u="sng">
                        <a:solidFill>
                          <a:schemeClr val="dk1"/>
                        </a:solidFill>
                      </a:endParaRPr>
                    </a:p>
                  </a:txBody>
                  <a:tcPr marT="91425" marB="91425" marR="91425" marL="91425"/>
                </a:tc>
              </a:tr>
              <a:tr h="168475">
                <a:tc>
                  <a:txBody>
                    <a:bodyPr/>
                    <a:lstStyle/>
                    <a:p>
                      <a:pPr indent="0" lvl="0" marL="0" rtl="0" algn="l">
                        <a:spcBef>
                          <a:spcPts val="0"/>
                        </a:spcBef>
                        <a:spcAft>
                          <a:spcPts val="0"/>
                        </a:spcAft>
                        <a:buNone/>
                      </a:pPr>
                      <a:r>
                        <a:rPr b="1" lang="en" sz="1200">
                          <a:solidFill>
                            <a:schemeClr val="dk1"/>
                          </a:solidFill>
                        </a:rPr>
                        <a:t>Mass</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 250 kg</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251 kg</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b="1" i="1" lang="en">
                          <a:solidFill>
                            <a:srgbClr val="F1C232"/>
                          </a:solidFill>
                        </a:rPr>
                        <a:t>- /</a:t>
                      </a:r>
                      <a:r>
                        <a:rPr b="1" i="1" lang="en">
                          <a:solidFill>
                            <a:srgbClr val="F1C232"/>
                          </a:solidFill>
                        </a:rPr>
                        <a:t> - </a:t>
                      </a:r>
                      <a:endParaRPr b="1" i="1">
                        <a:solidFill>
                          <a:srgbClr val="F1C232"/>
                        </a:solidFill>
                      </a:endParaRPr>
                    </a:p>
                  </a:txBody>
                  <a:tcPr marT="91425" marB="91425" marR="91425" marL="91425"/>
                </a:tc>
              </a:tr>
              <a:tr h="168475">
                <a:tc>
                  <a:txBody>
                    <a:bodyPr/>
                    <a:lstStyle/>
                    <a:p>
                      <a:pPr indent="0" lvl="0" marL="0" rtl="0" algn="l">
                        <a:spcBef>
                          <a:spcPts val="0"/>
                        </a:spcBef>
                        <a:spcAft>
                          <a:spcPts val="0"/>
                        </a:spcAft>
                        <a:buNone/>
                      </a:pPr>
                      <a:r>
                        <a:rPr b="1" lang="en" sz="1200">
                          <a:solidFill>
                            <a:schemeClr val="dk1"/>
                          </a:solidFill>
                        </a:rPr>
                        <a:t>Max Speed</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4 m/s</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4 m/s</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168475">
                <a:tc>
                  <a:txBody>
                    <a:bodyPr/>
                    <a:lstStyle/>
                    <a:p>
                      <a:pPr indent="0" lvl="0" marL="0" rtl="0" algn="l">
                        <a:spcBef>
                          <a:spcPts val="0"/>
                        </a:spcBef>
                        <a:spcAft>
                          <a:spcPts val="0"/>
                        </a:spcAft>
                        <a:buNone/>
                      </a:pPr>
                      <a:r>
                        <a:rPr b="1" lang="en" sz="1200">
                          <a:solidFill>
                            <a:schemeClr val="dk1"/>
                          </a:solidFill>
                        </a:rPr>
                        <a:t>Driving Speed/Range</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Avg 2.5 m/s for 6 hours (54 km)</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Avg 2 m/s for 8 hours (57.6km)</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168475">
                <a:tc>
                  <a:txBody>
                    <a:bodyPr/>
                    <a:lstStyle/>
                    <a:p>
                      <a:pPr indent="0" lvl="0" marL="0" rtl="0" algn="l">
                        <a:spcBef>
                          <a:spcPts val="0"/>
                        </a:spcBef>
                        <a:spcAft>
                          <a:spcPts val="0"/>
                        </a:spcAft>
                        <a:buNone/>
                      </a:pPr>
                      <a:r>
                        <a:rPr b="1" lang="en" sz="1200">
                          <a:solidFill>
                            <a:schemeClr val="dk1"/>
                          </a:solidFill>
                        </a:rPr>
                        <a:t>Max Obstacle Size</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0.3 m</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0.3 m</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168475">
                <a:tc>
                  <a:txBody>
                    <a:bodyPr/>
                    <a:lstStyle/>
                    <a:p>
                      <a:pPr indent="0" lvl="0" marL="0" rtl="0" algn="l">
                        <a:spcBef>
                          <a:spcPts val="0"/>
                        </a:spcBef>
                        <a:spcAft>
                          <a:spcPts val="0"/>
                        </a:spcAft>
                        <a:buNone/>
                      </a:pPr>
                      <a:r>
                        <a:rPr b="1" lang="en" sz="1200">
                          <a:solidFill>
                            <a:schemeClr val="dk1"/>
                          </a:solidFill>
                        </a:rPr>
                        <a:t>Max Slope</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20 degrees</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20 degrees</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168475">
                <a:tc>
                  <a:txBody>
                    <a:bodyPr/>
                    <a:lstStyle/>
                    <a:p>
                      <a:pPr indent="0" lvl="0" marL="0" rtl="0" algn="l">
                        <a:spcBef>
                          <a:spcPts val="0"/>
                        </a:spcBef>
                        <a:spcAft>
                          <a:spcPts val="0"/>
                        </a:spcAft>
                        <a:buNone/>
                      </a:pPr>
                      <a:r>
                        <a:rPr b="1" lang="en" sz="1200">
                          <a:solidFill>
                            <a:schemeClr val="dk1"/>
                          </a:solidFill>
                        </a:rPr>
                        <a:t>Payload (Normal)</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170 kg Astronaut + 80 kg payload</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170 kg Astronaut + 80 kg payload</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168475">
                <a:tc>
                  <a:txBody>
                    <a:bodyPr/>
                    <a:lstStyle/>
                    <a:p>
                      <a:pPr indent="0" lvl="0" marL="0" rtl="0" algn="l">
                        <a:spcBef>
                          <a:spcPts val="0"/>
                        </a:spcBef>
                        <a:spcAft>
                          <a:spcPts val="0"/>
                        </a:spcAft>
                        <a:buNone/>
                      </a:pPr>
                      <a:r>
                        <a:rPr b="1" lang="en" sz="1200">
                          <a:solidFill>
                            <a:schemeClr val="dk1"/>
                          </a:solidFill>
                        </a:rPr>
                        <a:t>Payload (Contingency)</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Two 170 kg Astronauts + 80 kg payload</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Two 170 kg Astronauts + 80 kg payload</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168475">
                <a:tc>
                  <a:txBody>
                    <a:bodyPr/>
                    <a:lstStyle/>
                    <a:p>
                      <a:pPr indent="0" lvl="0" marL="0" rtl="0" algn="l">
                        <a:spcBef>
                          <a:spcPts val="0"/>
                        </a:spcBef>
                        <a:spcAft>
                          <a:spcPts val="0"/>
                        </a:spcAft>
                        <a:buNone/>
                      </a:pPr>
                      <a:r>
                        <a:rPr b="1" lang="en" sz="1200">
                          <a:solidFill>
                            <a:schemeClr val="dk1"/>
                          </a:solidFill>
                        </a:rPr>
                        <a:t>Driving Modes</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Autonomous, Follow Astronaut</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Autonomous, Follow Astronaut, Manual</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bl>
          </a:graphicData>
        </a:graphic>
      </p:graphicFrame>
      <p:pic>
        <p:nvPicPr>
          <p:cNvPr id="742" name="Google Shape;742;p83"/>
          <p:cNvPicPr preferRelativeResize="0"/>
          <p:nvPr/>
        </p:nvPicPr>
        <p:blipFill>
          <a:blip r:embed="rId3">
            <a:alphaModFix/>
          </a:blip>
          <a:stretch>
            <a:fillRect/>
          </a:stretch>
        </p:blipFill>
        <p:spPr>
          <a:xfrm>
            <a:off x="8391303" y="1972887"/>
            <a:ext cx="251725" cy="262350"/>
          </a:xfrm>
          <a:prstGeom prst="rect">
            <a:avLst/>
          </a:prstGeom>
          <a:noFill/>
          <a:ln>
            <a:noFill/>
          </a:ln>
        </p:spPr>
      </p:pic>
      <p:pic>
        <p:nvPicPr>
          <p:cNvPr id="743" name="Google Shape;743;p83"/>
          <p:cNvPicPr preferRelativeResize="0"/>
          <p:nvPr/>
        </p:nvPicPr>
        <p:blipFill>
          <a:blip r:embed="rId3">
            <a:alphaModFix/>
          </a:blip>
          <a:stretch>
            <a:fillRect/>
          </a:stretch>
        </p:blipFill>
        <p:spPr>
          <a:xfrm>
            <a:off x="8391303" y="2385250"/>
            <a:ext cx="251725" cy="262350"/>
          </a:xfrm>
          <a:prstGeom prst="rect">
            <a:avLst/>
          </a:prstGeom>
          <a:noFill/>
          <a:ln>
            <a:noFill/>
          </a:ln>
        </p:spPr>
      </p:pic>
      <p:pic>
        <p:nvPicPr>
          <p:cNvPr id="744" name="Google Shape;744;p83"/>
          <p:cNvPicPr preferRelativeResize="0"/>
          <p:nvPr/>
        </p:nvPicPr>
        <p:blipFill>
          <a:blip r:embed="rId3">
            <a:alphaModFix/>
          </a:blip>
          <a:stretch>
            <a:fillRect/>
          </a:stretch>
        </p:blipFill>
        <p:spPr>
          <a:xfrm>
            <a:off x="8391303" y="2780600"/>
            <a:ext cx="251725" cy="262350"/>
          </a:xfrm>
          <a:prstGeom prst="rect">
            <a:avLst/>
          </a:prstGeom>
          <a:noFill/>
          <a:ln>
            <a:noFill/>
          </a:ln>
        </p:spPr>
      </p:pic>
      <p:pic>
        <p:nvPicPr>
          <p:cNvPr id="745" name="Google Shape;745;p83"/>
          <p:cNvPicPr preferRelativeResize="0"/>
          <p:nvPr/>
        </p:nvPicPr>
        <p:blipFill>
          <a:blip r:embed="rId3">
            <a:alphaModFix/>
          </a:blip>
          <a:stretch>
            <a:fillRect/>
          </a:stretch>
        </p:blipFill>
        <p:spPr>
          <a:xfrm>
            <a:off x="8391303" y="3175950"/>
            <a:ext cx="251725" cy="262350"/>
          </a:xfrm>
          <a:prstGeom prst="rect">
            <a:avLst/>
          </a:prstGeom>
          <a:noFill/>
          <a:ln>
            <a:noFill/>
          </a:ln>
        </p:spPr>
      </p:pic>
      <p:pic>
        <p:nvPicPr>
          <p:cNvPr id="746" name="Google Shape;746;p83"/>
          <p:cNvPicPr preferRelativeResize="0"/>
          <p:nvPr/>
        </p:nvPicPr>
        <p:blipFill>
          <a:blip r:embed="rId3">
            <a:alphaModFix/>
          </a:blip>
          <a:stretch>
            <a:fillRect/>
          </a:stretch>
        </p:blipFill>
        <p:spPr>
          <a:xfrm>
            <a:off x="8391303" y="3571300"/>
            <a:ext cx="251725" cy="262350"/>
          </a:xfrm>
          <a:prstGeom prst="rect">
            <a:avLst/>
          </a:prstGeom>
          <a:noFill/>
          <a:ln>
            <a:noFill/>
          </a:ln>
        </p:spPr>
      </p:pic>
      <p:pic>
        <p:nvPicPr>
          <p:cNvPr id="747" name="Google Shape;747;p83"/>
          <p:cNvPicPr preferRelativeResize="0"/>
          <p:nvPr/>
        </p:nvPicPr>
        <p:blipFill>
          <a:blip r:embed="rId3">
            <a:alphaModFix/>
          </a:blip>
          <a:stretch>
            <a:fillRect/>
          </a:stretch>
        </p:blipFill>
        <p:spPr>
          <a:xfrm>
            <a:off x="8391303" y="3966650"/>
            <a:ext cx="251725" cy="262350"/>
          </a:xfrm>
          <a:prstGeom prst="rect">
            <a:avLst/>
          </a:prstGeom>
          <a:noFill/>
          <a:ln>
            <a:noFill/>
          </a:ln>
        </p:spPr>
      </p:pic>
      <p:pic>
        <p:nvPicPr>
          <p:cNvPr id="748" name="Google Shape;748;p83"/>
          <p:cNvPicPr preferRelativeResize="0"/>
          <p:nvPr/>
        </p:nvPicPr>
        <p:blipFill>
          <a:blip r:embed="rId3">
            <a:alphaModFix/>
          </a:blip>
          <a:stretch>
            <a:fillRect/>
          </a:stretch>
        </p:blipFill>
        <p:spPr>
          <a:xfrm>
            <a:off x="8391303" y="4362000"/>
            <a:ext cx="251725" cy="2623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 &amp; Mars Efficacy</a:t>
            </a:r>
            <a:endParaRPr/>
          </a:p>
        </p:txBody>
      </p:sp>
      <p:sp>
        <p:nvSpPr>
          <p:cNvPr id="754" name="Google Shape;754;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Drawbar Pull Comparison</a:t>
            </a:r>
            <a:endParaRPr/>
          </a:p>
        </p:txBody>
      </p:sp>
      <p:sp>
        <p:nvSpPr>
          <p:cNvPr id="760" name="Google Shape;760;p85"/>
          <p:cNvSpPr txBox="1"/>
          <p:nvPr>
            <p:ph idx="1" type="body"/>
          </p:nvPr>
        </p:nvSpPr>
        <p:spPr>
          <a:xfrm>
            <a:off x="311700" y="1790975"/>
            <a:ext cx="2456100" cy="21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 = 9.8 m/s</a:t>
            </a:r>
            <a:r>
              <a:rPr baseline="30000" lang="en" sz="1400"/>
              <a:t>2</a:t>
            </a:r>
            <a:br>
              <a:rPr lang="en"/>
            </a:br>
            <a:r>
              <a:rPr lang="en" sz="1400"/>
              <a:t>n = 0.5</a:t>
            </a:r>
            <a:br>
              <a:rPr lang="en" sz="1400"/>
            </a:br>
            <a:r>
              <a:rPr lang="en" sz="1400"/>
              <a:t>k</a:t>
            </a:r>
            <a:r>
              <a:rPr baseline="-25000" lang="en" sz="1400"/>
              <a:t>c</a:t>
            </a:r>
            <a:r>
              <a:rPr lang="en" sz="1400"/>
              <a:t> = 13190 N/m</a:t>
            </a:r>
            <a:r>
              <a:rPr baseline="30000" lang="en" sz="1400"/>
              <a:t>1.5</a:t>
            </a:r>
            <a:br>
              <a:rPr lang="en"/>
            </a:br>
            <a:r>
              <a:rPr lang="en" sz="1400"/>
              <a:t>k</a:t>
            </a:r>
            <a:r>
              <a:rPr baseline="-25000" lang="en" sz="1400"/>
              <a:t>ɸ</a:t>
            </a:r>
            <a:r>
              <a:rPr lang="en" sz="1400"/>
              <a:t> = 692200 N/m</a:t>
            </a:r>
            <a:r>
              <a:rPr baseline="30000" lang="en" sz="1400"/>
              <a:t>2.5</a:t>
            </a:r>
            <a:br>
              <a:rPr lang="en"/>
            </a:br>
            <a:r>
              <a:rPr lang="en" sz="1000"/>
              <a:t>Assuming,</a:t>
            </a:r>
            <a:r>
              <a:rPr lang="en"/>
              <a:t> </a:t>
            </a:r>
            <a:r>
              <a:rPr lang="en" sz="1400"/>
              <a:t>K</a:t>
            </a:r>
            <a:r>
              <a:rPr baseline="-25000" lang="en" sz="1400"/>
              <a:t>shear</a:t>
            </a:r>
            <a:r>
              <a:rPr lang="en" sz="1400"/>
              <a:t> = 13190 m</a:t>
            </a:r>
            <a:br>
              <a:rPr lang="en"/>
            </a:br>
            <a:r>
              <a:rPr lang="en" sz="1400"/>
              <a:t>Soil type = Clay</a:t>
            </a:r>
            <a:r>
              <a:rPr baseline="30000" lang="en" sz="1400"/>
              <a:t> </a:t>
            </a:r>
            <a:endParaRPr baseline="30000" sz="1700"/>
          </a:p>
          <a:p>
            <a:pPr indent="0" lvl="0" marL="0" rtl="0" algn="l">
              <a:lnSpc>
                <a:spcPct val="100000"/>
              </a:lnSpc>
              <a:spcBef>
                <a:spcPts val="1600"/>
              </a:spcBef>
              <a:spcAft>
                <a:spcPts val="0"/>
              </a:spcAft>
              <a:buNone/>
            </a:pPr>
            <a:r>
              <a:rPr baseline="30000" lang="en" sz="2200"/>
              <a:t>Drawbar pull = 6154.99 N</a:t>
            </a:r>
            <a:br>
              <a:rPr baseline="30000" lang="en" sz="2200"/>
            </a:br>
            <a:br>
              <a:rPr baseline="30000" lang="en" sz="2200"/>
            </a:br>
            <a:endParaRPr baseline="30000" sz="2200"/>
          </a:p>
          <a:p>
            <a:pPr indent="0" lvl="0" marL="0" rtl="0" algn="l">
              <a:spcBef>
                <a:spcPts val="1600"/>
              </a:spcBef>
              <a:spcAft>
                <a:spcPts val="1600"/>
              </a:spcAft>
              <a:buNone/>
            </a:pPr>
            <a:r>
              <a:t/>
            </a:r>
            <a:endParaRPr baseline="30000" sz="1600"/>
          </a:p>
        </p:txBody>
      </p:sp>
      <p:sp>
        <p:nvSpPr>
          <p:cNvPr id="761" name="Google Shape;761;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2" name="Google Shape;762;p85"/>
          <p:cNvSpPr txBox="1"/>
          <p:nvPr>
            <p:ph idx="1" type="body"/>
          </p:nvPr>
        </p:nvSpPr>
        <p:spPr>
          <a:xfrm>
            <a:off x="3687125" y="1790975"/>
            <a:ext cx="2456100" cy="20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 =  3.711 m/s</a:t>
            </a:r>
            <a:r>
              <a:rPr baseline="30000" lang="en" sz="1400"/>
              <a:t>2</a:t>
            </a:r>
            <a:br>
              <a:rPr lang="en" sz="1400"/>
            </a:br>
            <a:r>
              <a:rPr lang="en" sz="1400"/>
              <a:t>n = 1</a:t>
            </a:r>
            <a:br>
              <a:rPr lang="en" sz="1400"/>
            </a:br>
            <a:r>
              <a:rPr lang="en" sz="1400"/>
              <a:t>k</a:t>
            </a:r>
            <a:r>
              <a:rPr baseline="-25000" lang="en" sz="1400"/>
              <a:t>c</a:t>
            </a:r>
            <a:r>
              <a:rPr lang="en" sz="1400"/>
              <a:t> = 28000 N/m</a:t>
            </a:r>
            <a:r>
              <a:rPr baseline="30000" lang="en" sz="1400"/>
              <a:t>2</a:t>
            </a:r>
            <a:br>
              <a:rPr lang="en"/>
            </a:br>
            <a:r>
              <a:rPr lang="en" sz="1400"/>
              <a:t>k</a:t>
            </a:r>
            <a:r>
              <a:rPr baseline="-25000" lang="en" sz="1400"/>
              <a:t>ɸ</a:t>
            </a:r>
            <a:r>
              <a:rPr lang="en" sz="1400"/>
              <a:t> = 7600000 N/m</a:t>
            </a:r>
            <a:r>
              <a:rPr baseline="30000" lang="en" sz="1400"/>
              <a:t>3</a:t>
            </a:r>
            <a:br>
              <a:rPr lang="en"/>
            </a:br>
            <a:r>
              <a:rPr lang="en" sz="1000"/>
              <a:t>Assuming,</a:t>
            </a:r>
            <a:r>
              <a:rPr lang="en"/>
              <a:t> </a:t>
            </a:r>
            <a:r>
              <a:rPr lang="en" sz="1400"/>
              <a:t>K</a:t>
            </a:r>
            <a:r>
              <a:rPr baseline="-25000" lang="en" sz="1400"/>
              <a:t>shear</a:t>
            </a:r>
            <a:r>
              <a:rPr lang="en" sz="1400"/>
              <a:t> = 13190 m</a:t>
            </a:r>
            <a:br>
              <a:rPr lang="en"/>
            </a:br>
            <a:r>
              <a:rPr lang="en" sz="1400"/>
              <a:t>Soil type = Sandy Loam</a:t>
            </a:r>
            <a:r>
              <a:rPr baseline="30000" lang="en" sz="1400"/>
              <a:t>  </a:t>
            </a:r>
            <a:endParaRPr baseline="30000" sz="1700"/>
          </a:p>
          <a:p>
            <a:pPr indent="0" lvl="0" marL="0" rtl="0" algn="l">
              <a:lnSpc>
                <a:spcPct val="100000"/>
              </a:lnSpc>
              <a:spcBef>
                <a:spcPts val="1600"/>
              </a:spcBef>
              <a:spcAft>
                <a:spcPts val="1600"/>
              </a:spcAft>
              <a:buNone/>
            </a:pPr>
            <a:r>
              <a:rPr baseline="30000" lang="en" sz="2200"/>
              <a:t>Drawbar pull = 968.26 N</a:t>
            </a:r>
            <a:br>
              <a:rPr baseline="30000" lang="en" sz="2200"/>
            </a:br>
            <a:endParaRPr/>
          </a:p>
        </p:txBody>
      </p:sp>
      <p:sp>
        <p:nvSpPr>
          <p:cNvPr id="763" name="Google Shape;763;p85"/>
          <p:cNvSpPr txBox="1"/>
          <p:nvPr>
            <p:ph idx="1" type="body"/>
          </p:nvPr>
        </p:nvSpPr>
        <p:spPr>
          <a:xfrm>
            <a:off x="6189250" y="1790975"/>
            <a:ext cx="2456100" cy="21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 =  3.711 m/s</a:t>
            </a:r>
            <a:r>
              <a:rPr baseline="30000" lang="en" sz="1400"/>
              <a:t>2</a:t>
            </a:r>
            <a:br>
              <a:rPr lang="en" sz="1400"/>
            </a:br>
            <a:r>
              <a:rPr lang="en" sz="1400"/>
              <a:t>n = 0.8</a:t>
            </a:r>
            <a:br>
              <a:rPr lang="en" sz="1400"/>
            </a:br>
            <a:r>
              <a:rPr lang="en" sz="1400"/>
              <a:t>k</a:t>
            </a:r>
            <a:r>
              <a:rPr baseline="-25000" lang="en" sz="1400"/>
              <a:t>c</a:t>
            </a:r>
            <a:r>
              <a:rPr lang="en" sz="1400"/>
              <a:t> = 6800 N/m</a:t>
            </a:r>
            <a:r>
              <a:rPr baseline="30000" lang="en" sz="1400"/>
              <a:t>2</a:t>
            </a:r>
            <a:br>
              <a:rPr lang="en"/>
            </a:br>
            <a:r>
              <a:rPr lang="en" sz="1400"/>
              <a:t>k</a:t>
            </a:r>
            <a:r>
              <a:rPr baseline="-25000" lang="en" sz="1400"/>
              <a:t>ɸ</a:t>
            </a:r>
            <a:r>
              <a:rPr lang="en" sz="1400"/>
              <a:t> = 210000 N/m</a:t>
            </a:r>
            <a:r>
              <a:rPr baseline="30000" lang="en" sz="1400"/>
              <a:t>3</a:t>
            </a:r>
            <a:br>
              <a:rPr lang="en"/>
            </a:br>
            <a:r>
              <a:rPr lang="en" sz="1000"/>
              <a:t>Assuming,</a:t>
            </a:r>
            <a:r>
              <a:rPr lang="en"/>
              <a:t> </a:t>
            </a:r>
            <a:r>
              <a:rPr lang="en" sz="1400"/>
              <a:t>K</a:t>
            </a:r>
            <a:r>
              <a:rPr baseline="-25000" lang="en" sz="1400"/>
              <a:t>shear</a:t>
            </a:r>
            <a:r>
              <a:rPr lang="en" sz="1400"/>
              <a:t> = 13190 m</a:t>
            </a:r>
            <a:br>
              <a:rPr lang="en"/>
            </a:br>
            <a:r>
              <a:rPr lang="en" sz="1400"/>
              <a:t>Soil type = Slope soil</a:t>
            </a:r>
            <a:r>
              <a:rPr baseline="30000" lang="en" sz="1400"/>
              <a:t>  </a:t>
            </a:r>
            <a:endParaRPr baseline="30000" sz="1700"/>
          </a:p>
          <a:p>
            <a:pPr indent="0" lvl="0" marL="0" rtl="0" algn="l">
              <a:lnSpc>
                <a:spcPct val="100000"/>
              </a:lnSpc>
              <a:spcBef>
                <a:spcPts val="1600"/>
              </a:spcBef>
              <a:spcAft>
                <a:spcPts val="1600"/>
              </a:spcAft>
              <a:buNone/>
            </a:pPr>
            <a:r>
              <a:rPr baseline="30000" lang="en" sz="2200"/>
              <a:t>Drawbar pull = 7713.51 N</a:t>
            </a:r>
            <a:br>
              <a:rPr baseline="30000" lang="en" sz="2200"/>
            </a:br>
            <a:endParaRPr/>
          </a:p>
        </p:txBody>
      </p:sp>
      <p:sp>
        <p:nvSpPr>
          <p:cNvPr id="764" name="Google Shape;764;p85"/>
          <p:cNvSpPr txBox="1"/>
          <p:nvPr/>
        </p:nvSpPr>
        <p:spPr>
          <a:xfrm>
            <a:off x="4521825" y="1287575"/>
            <a:ext cx="2649300" cy="5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MARS</a:t>
            </a:r>
            <a:endParaRPr sz="1800">
              <a:solidFill>
                <a:schemeClr val="dk1"/>
              </a:solidFill>
            </a:endParaRPr>
          </a:p>
        </p:txBody>
      </p:sp>
      <p:sp>
        <p:nvSpPr>
          <p:cNvPr id="765" name="Google Shape;765;p85"/>
          <p:cNvSpPr txBox="1"/>
          <p:nvPr/>
        </p:nvSpPr>
        <p:spPr>
          <a:xfrm>
            <a:off x="818250" y="1287575"/>
            <a:ext cx="1443000" cy="50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dk1"/>
                </a:solidFill>
              </a:rPr>
              <a:t>EARTH</a:t>
            </a:r>
            <a:endParaRPr sz="1800">
              <a:solidFill>
                <a:schemeClr val="dk1"/>
              </a:solidFill>
            </a:endParaRPr>
          </a:p>
        </p:txBody>
      </p:sp>
      <p:cxnSp>
        <p:nvCxnSpPr>
          <p:cNvPr id="766" name="Google Shape;766;p85"/>
          <p:cNvCxnSpPr/>
          <p:nvPr/>
        </p:nvCxnSpPr>
        <p:spPr>
          <a:xfrm>
            <a:off x="3020575" y="1470125"/>
            <a:ext cx="0" cy="27213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6"/>
          <p:cNvSpPr txBox="1"/>
          <p:nvPr>
            <p:ph type="title"/>
          </p:nvPr>
        </p:nvSpPr>
        <p:spPr>
          <a:xfrm>
            <a:off x="237700" y="15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Stability check (Earth)</a:t>
            </a:r>
            <a:endParaRPr/>
          </a:p>
        </p:txBody>
      </p:sp>
      <p:sp>
        <p:nvSpPr>
          <p:cNvPr id="772" name="Google Shape;772;p86"/>
          <p:cNvSpPr txBox="1"/>
          <p:nvPr>
            <p:ph idx="12" type="sldNum"/>
          </p:nvPr>
        </p:nvSpPr>
        <p:spPr>
          <a:xfrm>
            <a:off x="8398458" y="43745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3" name="Google Shape;773;p86"/>
          <p:cNvSpPr txBox="1"/>
          <p:nvPr/>
        </p:nvSpPr>
        <p:spPr>
          <a:xfrm>
            <a:off x="7001825" y="896250"/>
            <a:ext cx="2071500" cy="335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Design is still valid for Earth environment.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Uphill slope limit is more than 30 degrees.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Downhill slope is less than 10 degrees.</a:t>
            </a:r>
            <a:endParaRPr>
              <a:solidFill>
                <a:schemeClr val="dk1"/>
              </a:solidFill>
            </a:endParaRPr>
          </a:p>
          <a:p>
            <a:pPr indent="0" lvl="0" marL="0" rtl="0" algn="l">
              <a:spcBef>
                <a:spcPts val="0"/>
              </a:spcBef>
              <a:spcAft>
                <a:spcPts val="0"/>
              </a:spcAft>
              <a:buNone/>
            </a:pPr>
            <a:r>
              <a:t/>
            </a:r>
            <a:endParaRPr sz="800">
              <a:solidFill>
                <a:schemeClr val="dk1"/>
              </a:solidFill>
            </a:endParaRPr>
          </a:p>
        </p:txBody>
      </p:sp>
      <p:pic>
        <p:nvPicPr>
          <p:cNvPr id="774" name="Google Shape;774;p86"/>
          <p:cNvPicPr preferRelativeResize="0"/>
          <p:nvPr/>
        </p:nvPicPr>
        <p:blipFill>
          <a:blip r:embed="rId3">
            <a:alphaModFix/>
          </a:blip>
          <a:stretch>
            <a:fillRect/>
          </a:stretch>
        </p:blipFill>
        <p:spPr>
          <a:xfrm>
            <a:off x="152400" y="729100"/>
            <a:ext cx="6952301" cy="41109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0" name="Google Shape;780;p87"/>
          <p:cNvSpPr txBox="1"/>
          <p:nvPr>
            <p:ph type="title"/>
          </p:nvPr>
        </p:nvSpPr>
        <p:spPr>
          <a:xfrm>
            <a:off x="208100" y="15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Stability check (Mars)</a:t>
            </a:r>
            <a:endParaRPr/>
          </a:p>
        </p:txBody>
      </p:sp>
      <p:sp>
        <p:nvSpPr>
          <p:cNvPr id="781" name="Google Shape;781;p87"/>
          <p:cNvSpPr txBox="1"/>
          <p:nvPr/>
        </p:nvSpPr>
        <p:spPr>
          <a:xfrm>
            <a:off x="7001825" y="896250"/>
            <a:ext cx="2071500" cy="335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Design is still valid for Mars environment.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Uphill slope limit is more than 30 degrees.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Downhill slope is more than 10 degrees.</a:t>
            </a:r>
            <a:endParaRPr>
              <a:solidFill>
                <a:schemeClr val="dk1"/>
              </a:solidFill>
            </a:endParaRPr>
          </a:p>
          <a:p>
            <a:pPr indent="0" lvl="0" marL="0" rtl="0" algn="l">
              <a:spcBef>
                <a:spcPts val="0"/>
              </a:spcBef>
              <a:spcAft>
                <a:spcPts val="0"/>
              </a:spcAft>
              <a:buNone/>
            </a:pPr>
            <a:r>
              <a:t/>
            </a:r>
            <a:endParaRPr sz="800">
              <a:solidFill>
                <a:schemeClr val="dk1"/>
              </a:solidFill>
            </a:endParaRPr>
          </a:p>
        </p:txBody>
      </p:sp>
      <p:pic>
        <p:nvPicPr>
          <p:cNvPr id="782" name="Google Shape;782;p87"/>
          <p:cNvPicPr preferRelativeResize="0"/>
          <p:nvPr/>
        </p:nvPicPr>
        <p:blipFill>
          <a:blip r:embed="rId3">
            <a:alphaModFix/>
          </a:blip>
          <a:stretch>
            <a:fillRect/>
          </a:stretch>
        </p:blipFill>
        <p:spPr>
          <a:xfrm>
            <a:off x="152400" y="723900"/>
            <a:ext cx="7018901" cy="41605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8"/>
          <p:cNvSpPr txBox="1"/>
          <p:nvPr>
            <p:ph type="title"/>
          </p:nvPr>
        </p:nvSpPr>
        <p:spPr>
          <a:xfrm>
            <a:off x="171075" y="15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Turning Radius on Flat Terrain: Earth &amp; Mars</a:t>
            </a:r>
            <a:endParaRPr/>
          </a:p>
        </p:txBody>
      </p:sp>
      <p:sp>
        <p:nvSpPr>
          <p:cNvPr id="788" name="Google Shape;788;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9" name="Google Shape;789;p88"/>
          <p:cNvSpPr txBox="1"/>
          <p:nvPr/>
        </p:nvSpPr>
        <p:spPr>
          <a:xfrm>
            <a:off x="1279000" y="4595850"/>
            <a:ext cx="2212800" cy="1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EARTH</a:t>
            </a:r>
            <a:endParaRPr>
              <a:solidFill>
                <a:schemeClr val="dk1"/>
              </a:solidFill>
            </a:endParaRPr>
          </a:p>
        </p:txBody>
      </p:sp>
      <p:sp>
        <p:nvSpPr>
          <p:cNvPr id="790" name="Google Shape;790;p88"/>
          <p:cNvSpPr txBox="1"/>
          <p:nvPr/>
        </p:nvSpPr>
        <p:spPr>
          <a:xfrm>
            <a:off x="5731963" y="4646525"/>
            <a:ext cx="2212800" cy="1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MARS</a:t>
            </a:r>
            <a:endParaRPr>
              <a:solidFill>
                <a:schemeClr val="dk1"/>
              </a:solidFill>
            </a:endParaRPr>
          </a:p>
        </p:txBody>
      </p:sp>
      <p:pic>
        <p:nvPicPr>
          <p:cNvPr id="791" name="Google Shape;791;p88"/>
          <p:cNvPicPr preferRelativeResize="0"/>
          <p:nvPr/>
        </p:nvPicPr>
        <p:blipFill>
          <a:blip r:embed="rId3">
            <a:alphaModFix/>
          </a:blip>
          <a:stretch>
            <a:fillRect/>
          </a:stretch>
        </p:blipFill>
        <p:spPr>
          <a:xfrm>
            <a:off x="152400" y="881500"/>
            <a:ext cx="4462874" cy="3612626"/>
          </a:xfrm>
          <a:prstGeom prst="rect">
            <a:avLst/>
          </a:prstGeom>
          <a:noFill/>
          <a:ln>
            <a:noFill/>
          </a:ln>
        </p:spPr>
      </p:pic>
      <p:pic>
        <p:nvPicPr>
          <p:cNvPr id="792" name="Google Shape;792;p88"/>
          <p:cNvPicPr preferRelativeResize="0"/>
          <p:nvPr/>
        </p:nvPicPr>
        <p:blipFill>
          <a:blip r:embed="rId4">
            <a:alphaModFix/>
          </a:blip>
          <a:stretch>
            <a:fillRect/>
          </a:stretch>
        </p:blipFill>
        <p:spPr>
          <a:xfrm>
            <a:off x="4691475" y="881500"/>
            <a:ext cx="4335151" cy="36126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9"/>
          <p:cNvSpPr txBox="1"/>
          <p:nvPr>
            <p:ph type="title"/>
          </p:nvPr>
        </p:nvSpPr>
        <p:spPr>
          <a:xfrm>
            <a:off x="171075" y="15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Turning Radius on 20</a:t>
            </a:r>
            <a:r>
              <a:rPr baseline="30000" lang="en"/>
              <a:t>o</a:t>
            </a:r>
            <a:r>
              <a:rPr lang="en"/>
              <a:t> Slope: Earth &amp; Mars</a:t>
            </a:r>
            <a:endParaRPr/>
          </a:p>
        </p:txBody>
      </p:sp>
      <p:sp>
        <p:nvSpPr>
          <p:cNvPr id="798" name="Google Shape;798;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9" name="Google Shape;799;p89"/>
          <p:cNvSpPr txBox="1"/>
          <p:nvPr/>
        </p:nvSpPr>
        <p:spPr>
          <a:xfrm>
            <a:off x="1279000" y="4595850"/>
            <a:ext cx="2212800" cy="1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EARTH</a:t>
            </a:r>
            <a:endParaRPr>
              <a:solidFill>
                <a:schemeClr val="dk1"/>
              </a:solidFill>
            </a:endParaRPr>
          </a:p>
        </p:txBody>
      </p:sp>
      <p:sp>
        <p:nvSpPr>
          <p:cNvPr id="800" name="Google Shape;800;p89"/>
          <p:cNvSpPr txBox="1"/>
          <p:nvPr/>
        </p:nvSpPr>
        <p:spPr>
          <a:xfrm>
            <a:off x="5731963" y="4646525"/>
            <a:ext cx="2212800" cy="1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MARS</a:t>
            </a:r>
            <a:endParaRPr>
              <a:solidFill>
                <a:schemeClr val="dk1"/>
              </a:solidFill>
            </a:endParaRPr>
          </a:p>
        </p:txBody>
      </p:sp>
      <p:pic>
        <p:nvPicPr>
          <p:cNvPr id="801" name="Google Shape;801;p89"/>
          <p:cNvPicPr preferRelativeResize="0"/>
          <p:nvPr/>
        </p:nvPicPr>
        <p:blipFill>
          <a:blip r:embed="rId3">
            <a:alphaModFix/>
          </a:blip>
          <a:stretch>
            <a:fillRect/>
          </a:stretch>
        </p:blipFill>
        <p:spPr>
          <a:xfrm>
            <a:off x="152400" y="881500"/>
            <a:ext cx="4370261" cy="3639050"/>
          </a:xfrm>
          <a:prstGeom prst="rect">
            <a:avLst/>
          </a:prstGeom>
          <a:noFill/>
          <a:ln>
            <a:noFill/>
          </a:ln>
        </p:spPr>
      </p:pic>
      <p:pic>
        <p:nvPicPr>
          <p:cNvPr id="802" name="Google Shape;802;p89"/>
          <p:cNvPicPr preferRelativeResize="0"/>
          <p:nvPr/>
        </p:nvPicPr>
        <p:blipFill>
          <a:blip r:embed="rId4">
            <a:alphaModFix/>
          </a:blip>
          <a:stretch>
            <a:fillRect/>
          </a:stretch>
        </p:blipFill>
        <p:spPr>
          <a:xfrm>
            <a:off x="4656374" y="881500"/>
            <a:ext cx="4338527" cy="36126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Trafficability</a:t>
            </a:r>
            <a:endParaRPr/>
          </a:p>
        </p:txBody>
      </p:sp>
      <p:sp>
        <p:nvSpPr>
          <p:cNvPr id="808" name="Google Shape;808;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Downhill</a:t>
            </a:r>
            <a:endParaRPr/>
          </a:p>
        </p:txBody>
      </p:sp>
      <p:sp>
        <p:nvSpPr>
          <p:cNvPr id="814" name="Google Shape;814;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5" name="Google Shape;815;p91"/>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Terramechanics</a:t>
            </a:r>
            <a:endParaRPr/>
          </a:p>
        </p:txBody>
      </p:sp>
      <p:sp>
        <p:nvSpPr>
          <p:cNvPr id="107" name="Google Shape;10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Downhill</a:t>
            </a:r>
            <a:endParaRPr/>
          </a:p>
        </p:txBody>
      </p:sp>
      <p:sp>
        <p:nvSpPr>
          <p:cNvPr id="821" name="Google Shape;821;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2" name="Google Shape;822;p92"/>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Downhill</a:t>
            </a:r>
            <a:endParaRPr/>
          </a:p>
        </p:txBody>
      </p:sp>
      <p:sp>
        <p:nvSpPr>
          <p:cNvPr id="828" name="Google Shape;828;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9" name="Google Shape;829;p93"/>
          <p:cNvPicPr preferRelativeResize="0"/>
          <p:nvPr/>
        </p:nvPicPr>
        <p:blipFill>
          <a:blip r:embed="rId3">
            <a:alphaModFix/>
          </a:blip>
          <a:stretch>
            <a:fillRect/>
          </a:stretch>
        </p:blipFill>
        <p:spPr>
          <a:xfrm>
            <a:off x="0" y="904868"/>
            <a:ext cx="9144000" cy="423863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Downhill</a:t>
            </a:r>
            <a:endParaRPr/>
          </a:p>
        </p:txBody>
      </p:sp>
      <p:sp>
        <p:nvSpPr>
          <p:cNvPr id="835" name="Google Shape;835;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6" name="Google Shape;836;p94"/>
          <p:cNvPicPr preferRelativeResize="0"/>
          <p:nvPr/>
        </p:nvPicPr>
        <p:blipFill>
          <a:blip r:embed="rId3">
            <a:alphaModFix/>
          </a:blip>
          <a:stretch>
            <a:fillRect/>
          </a:stretch>
        </p:blipFill>
        <p:spPr>
          <a:xfrm>
            <a:off x="0" y="904867"/>
            <a:ext cx="9144000" cy="423863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5"/>
          <p:cNvSpPr txBox="1"/>
          <p:nvPr>
            <p:ph type="title"/>
          </p:nvPr>
        </p:nvSpPr>
        <p:spPr>
          <a:xfrm>
            <a:off x="1415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CoM</a:t>
            </a:r>
            <a:endParaRPr/>
          </a:p>
        </p:txBody>
      </p:sp>
      <p:sp>
        <p:nvSpPr>
          <p:cNvPr id="842" name="Google Shape;842;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3" name="Google Shape;843;p95"/>
          <p:cNvPicPr preferRelativeResize="0"/>
          <p:nvPr/>
        </p:nvPicPr>
        <p:blipFill>
          <a:blip r:embed="rId3">
            <a:alphaModFix/>
          </a:blip>
          <a:stretch>
            <a:fillRect/>
          </a:stretch>
        </p:blipFill>
        <p:spPr>
          <a:xfrm>
            <a:off x="209725" y="721675"/>
            <a:ext cx="8724549" cy="42740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Uphill</a:t>
            </a:r>
            <a:endParaRPr/>
          </a:p>
        </p:txBody>
      </p:sp>
      <p:sp>
        <p:nvSpPr>
          <p:cNvPr id="849" name="Google Shape;849;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0" name="Google Shape;850;p96"/>
          <p:cNvPicPr preferRelativeResize="0"/>
          <p:nvPr/>
        </p:nvPicPr>
        <p:blipFill>
          <a:blip r:embed="rId3">
            <a:alphaModFix/>
          </a:blip>
          <a:stretch>
            <a:fillRect/>
          </a:stretch>
        </p:blipFill>
        <p:spPr>
          <a:xfrm>
            <a:off x="0" y="1110825"/>
            <a:ext cx="8699698" cy="4032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Uphill</a:t>
            </a:r>
            <a:endParaRPr/>
          </a:p>
        </p:txBody>
      </p:sp>
      <p:sp>
        <p:nvSpPr>
          <p:cNvPr id="856" name="Google Shape;856;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7" name="Google Shape;857;p97"/>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Sideways</a:t>
            </a:r>
            <a:endParaRPr/>
          </a:p>
        </p:txBody>
      </p:sp>
      <p:sp>
        <p:nvSpPr>
          <p:cNvPr id="863" name="Google Shape;863;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4" name="Google Shape;864;p98"/>
          <p:cNvPicPr preferRelativeResize="0"/>
          <p:nvPr/>
        </p:nvPicPr>
        <p:blipFill>
          <a:blip r:embed="rId3">
            <a:alphaModFix/>
          </a:blip>
          <a:stretch>
            <a:fillRect/>
          </a:stretch>
        </p:blipFill>
        <p:spPr>
          <a:xfrm>
            <a:off x="0" y="904863"/>
            <a:ext cx="9144000" cy="42386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Degree Slope - Sideways</a:t>
            </a:r>
            <a:endParaRPr/>
          </a:p>
        </p:txBody>
      </p:sp>
      <p:sp>
        <p:nvSpPr>
          <p:cNvPr id="870" name="Google Shape;870;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1" name="Google Shape;871;p99"/>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0.1m Obstacle</a:t>
            </a:r>
            <a:endParaRPr/>
          </a:p>
        </p:txBody>
      </p:sp>
      <p:sp>
        <p:nvSpPr>
          <p:cNvPr id="877" name="Google Shape;877;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8" name="Google Shape;878;p100"/>
          <p:cNvPicPr preferRelativeResize="0"/>
          <p:nvPr/>
        </p:nvPicPr>
        <p:blipFill>
          <a:blip r:embed="rId3">
            <a:alphaModFix/>
          </a:blip>
          <a:stretch>
            <a:fillRect/>
          </a:stretch>
        </p:blipFill>
        <p:spPr>
          <a:xfrm>
            <a:off x="-1" y="904875"/>
            <a:ext cx="9144000" cy="4238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0.1m Obstacle</a:t>
            </a:r>
            <a:endParaRPr/>
          </a:p>
        </p:txBody>
      </p:sp>
      <p:sp>
        <p:nvSpPr>
          <p:cNvPr id="884" name="Google Shape;884;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5" name="Google Shape;885;p101"/>
          <p:cNvPicPr preferRelativeResize="0"/>
          <p:nvPr/>
        </p:nvPicPr>
        <p:blipFill>
          <a:blip r:embed="rId3">
            <a:alphaModFix/>
          </a:blip>
          <a:stretch>
            <a:fillRect/>
          </a:stretch>
        </p:blipFill>
        <p:spPr>
          <a:xfrm>
            <a:off x="-1" y="904875"/>
            <a:ext cx="9144000" cy="423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Trade Study - Drawbar Pull - No Grousers - Flat Terrain</a:t>
            </a:r>
            <a:endParaRPr sz="2600"/>
          </a:p>
        </p:txBody>
      </p:sp>
      <p:sp>
        <p:nvSpPr>
          <p:cNvPr id="113" name="Google Shape;113;p21"/>
          <p:cNvSpPr txBox="1"/>
          <p:nvPr/>
        </p:nvSpPr>
        <p:spPr>
          <a:xfrm>
            <a:off x="1587113"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4 Wheels</a:t>
            </a:r>
            <a:endParaRPr b="1" sz="2000">
              <a:solidFill>
                <a:schemeClr val="dk1"/>
              </a:solidFill>
            </a:endParaRPr>
          </a:p>
        </p:txBody>
      </p:sp>
      <p:sp>
        <p:nvSpPr>
          <p:cNvPr id="114" name="Google Shape;114;p21"/>
          <p:cNvSpPr txBox="1"/>
          <p:nvPr/>
        </p:nvSpPr>
        <p:spPr>
          <a:xfrm>
            <a:off x="5997025" y="4504575"/>
            <a:ext cx="1656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sz="2000">
                <a:solidFill>
                  <a:schemeClr val="dk1"/>
                </a:solidFill>
              </a:rPr>
              <a:t>6 Wheels</a:t>
            </a:r>
            <a:endParaRPr b="1" sz="2000">
              <a:solidFill>
                <a:schemeClr val="dk1"/>
              </a:solidFill>
            </a:endParaRPr>
          </a:p>
        </p:txBody>
      </p:sp>
      <p:sp>
        <p:nvSpPr>
          <p:cNvPr id="115" name="Google Shape;11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6" name="Google Shape;116;p21"/>
          <p:cNvGrpSpPr/>
          <p:nvPr/>
        </p:nvGrpSpPr>
        <p:grpSpPr>
          <a:xfrm>
            <a:off x="229895" y="917936"/>
            <a:ext cx="4162171" cy="3575015"/>
            <a:chOff x="229895" y="917936"/>
            <a:chExt cx="4162171" cy="3575015"/>
          </a:xfrm>
        </p:grpSpPr>
        <p:pic>
          <p:nvPicPr>
            <p:cNvPr id="117" name="Google Shape;117;p21"/>
            <p:cNvPicPr preferRelativeResize="0"/>
            <p:nvPr/>
          </p:nvPicPr>
          <p:blipFill>
            <a:blip r:embed="rId3">
              <a:alphaModFix/>
            </a:blip>
            <a:stretch>
              <a:fillRect/>
            </a:stretch>
          </p:blipFill>
          <p:spPr>
            <a:xfrm>
              <a:off x="229895" y="917936"/>
              <a:ext cx="4162171" cy="3575015"/>
            </a:xfrm>
            <a:prstGeom prst="rect">
              <a:avLst/>
            </a:prstGeom>
            <a:noFill/>
            <a:ln>
              <a:noFill/>
            </a:ln>
          </p:spPr>
        </p:pic>
        <p:cxnSp>
          <p:nvCxnSpPr>
            <p:cNvPr id="118" name="Google Shape;118;p21"/>
            <p:cNvCxnSpPr/>
            <p:nvPr/>
          </p:nvCxnSpPr>
          <p:spPr>
            <a:xfrm flipH="1">
              <a:off x="2488650" y="2508300"/>
              <a:ext cx="9900" cy="1571400"/>
            </a:xfrm>
            <a:prstGeom prst="straightConnector1">
              <a:avLst/>
            </a:prstGeom>
            <a:noFill/>
            <a:ln cap="flat" cmpd="sng" w="9525">
              <a:solidFill>
                <a:schemeClr val="dk2"/>
              </a:solidFill>
              <a:prstDash val="solid"/>
              <a:round/>
              <a:headEnd len="med" w="med" type="none"/>
              <a:tailEnd len="med" w="med" type="none"/>
            </a:ln>
          </p:spPr>
        </p:cxnSp>
        <p:cxnSp>
          <p:nvCxnSpPr>
            <p:cNvPr id="119" name="Google Shape;119;p21"/>
            <p:cNvCxnSpPr/>
            <p:nvPr/>
          </p:nvCxnSpPr>
          <p:spPr>
            <a:xfrm rot="10800000">
              <a:off x="692850" y="2449800"/>
              <a:ext cx="1805700" cy="58500"/>
            </a:xfrm>
            <a:prstGeom prst="straightConnector1">
              <a:avLst/>
            </a:prstGeom>
            <a:noFill/>
            <a:ln cap="flat" cmpd="sng" w="9525">
              <a:solidFill>
                <a:schemeClr val="dk2"/>
              </a:solidFill>
              <a:prstDash val="solid"/>
              <a:round/>
              <a:headEnd len="med" w="med" type="none"/>
              <a:tailEnd len="med" w="med" type="none"/>
            </a:ln>
          </p:spPr>
        </p:cxnSp>
      </p:grpSp>
      <p:grpSp>
        <p:nvGrpSpPr>
          <p:cNvPr id="120" name="Google Shape;120;p21"/>
          <p:cNvGrpSpPr/>
          <p:nvPr/>
        </p:nvGrpSpPr>
        <p:grpSpPr>
          <a:xfrm>
            <a:off x="4540452" y="917925"/>
            <a:ext cx="4376749" cy="3575014"/>
            <a:chOff x="4540452" y="917925"/>
            <a:chExt cx="4376749" cy="3575014"/>
          </a:xfrm>
        </p:grpSpPr>
        <p:pic>
          <p:nvPicPr>
            <p:cNvPr id="121" name="Google Shape;121;p21"/>
            <p:cNvPicPr preferRelativeResize="0"/>
            <p:nvPr/>
          </p:nvPicPr>
          <p:blipFill>
            <a:blip r:embed="rId4">
              <a:alphaModFix/>
            </a:blip>
            <a:stretch>
              <a:fillRect/>
            </a:stretch>
          </p:blipFill>
          <p:spPr>
            <a:xfrm>
              <a:off x="4540452" y="917925"/>
              <a:ext cx="4376749" cy="3575014"/>
            </a:xfrm>
            <a:prstGeom prst="rect">
              <a:avLst/>
            </a:prstGeom>
            <a:noFill/>
            <a:ln>
              <a:noFill/>
            </a:ln>
          </p:spPr>
        </p:pic>
        <p:cxnSp>
          <p:nvCxnSpPr>
            <p:cNvPr id="122" name="Google Shape;122;p21"/>
            <p:cNvCxnSpPr/>
            <p:nvPr/>
          </p:nvCxnSpPr>
          <p:spPr>
            <a:xfrm>
              <a:off x="6820525" y="2849900"/>
              <a:ext cx="9900" cy="1239600"/>
            </a:xfrm>
            <a:prstGeom prst="straightConnector1">
              <a:avLst/>
            </a:prstGeom>
            <a:noFill/>
            <a:ln cap="flat" cmpd="sng" w="9525">
              <a:solidFill>
                <a:schemeClr val="dk2"/>
              </a:solidFill>
              <a:prstDash val="solid"/>
              <a:round/>
              <a:headEnd len="med" w="med" type="none"/>
              <a:tailEnd len="med" w="med" type="none"/>
            </a:ln>
          </p:spPr>
        </p:cxnSp>
        <p:cxnSp>
          <p:nvCxnSpPr>
            <p:cNvPr id="123" name="Google Shape;123;p21"/>
            <p:cNvCxnSpPr/>
            <p:nvPr/>
          </p:nvCxnSpPr>
          <p:spPr>
            <a:xfrm rot="10800000">
              <a:off x="5132275" y="2821700"/>
              <a:ext cx="1713600" cy="282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0.1m Obstacle</a:t>
            </a:r>
            <a:endParaRPr/>
          </a:p>
        </p:txBody>
      </p:sp>
      <p:sp>
        <p:nvSpPr>
          <p:cNvPr id="891" name="Google Shape;891;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2" name="Google Shape;892;p102"/>
          <p:cNvPicPr preferRelativeResize="0"/>
          <p:nvPr/>
        </p:nvPicPr>
        <p:blipFill>
          <a:blip r:embed="rId3">
            <a:alphaModFix/>
          </a:blip>
          <a:stretch>
            <a:fillRect/>
          </a:stretch>
        </p:blipFill>
        <p:spPr>
          <a:xfrm>
            <a:off x="0" y="904882"/>
            <a:ext cx="9144000" cy="423861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0.3m Obstacle</a:t>
            </a:r>
            <a:endParaRPr/>
          </a:p>
        </p:txBody>
      </p:sp>
      <p:sp>
        <p:nvSpPr>
          <p:cNvPr id="898" name="Google Shape;898;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9" name="Google Shape;899;p103"/>
          <p:cNvPicPr preferRelativeResize="0"/>
          <p:nvPr/>
        </p:nvPicPr>
        <p:blipFill>
          <a:blip r:embed="rId3">
            <a:alphaModFix/>
          </a:blip>
          <a:stretch>
            <a:fillRect/>
          </a:stretch>
        </p:blipFill>
        <p:spPr>
          <a:xfrm>
            <a:off x="-1" y="904875"/>
            <a:ext cx="9144000" cy="42386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0.3m Obstacle</a:t>
            </a:r>
            <a:endParaRPr/>
          </a:p>
        </p:txBody>
      </p:sp>
      <p:sp>
        <p:nvSpPr>
          <p:cNvPr id="905" name="Google Shape;905;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6" name="Google Shape;906;p104"/>
          <p:cNvPicPr preferRelativeResize="0"/>
          <p:nvPr/>
        </p:nvPicPr>
        <p:blipFill>
          <a:blip r:embed="rId3">
            <a:alphaModFix/>
          </a:blip>
          <a:stretch>
            <a:fillRect/>
          </a:stretch>
        </p:blipFill>
        <p:spPr>
          <a:xfrm>
            <a:off x="0" y="904871"/>
            <a:ext cx="9144000" cy="423862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0.1m &amp; 0.3m Obstacle</a:t>
            </a:r>
            <a:endParaRPr/>
          </a:p>
        </p:txBody>
      </p:sp>
      <p:sp>
        <p:nvSpPr>
          <p:cNvPr id="912" name="Google Shape;912;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3" name="Google Shape;913;p105"/>
          <p:cNvPicPr preferRelativeResize="0"/>
          <p:nvPr/>
        </p:nvPicPr>
        <p:blipFill>
          <a:blip r:embed="rId3">
            <a:alphaModFix/>
          </a:blip>
          <a:stretch>
            <a:fillRect/>
          </a:stretch>
        </p:blipFill>
        <p:spPr>
          <a:xfrm>
            <a:off x="-1183650" y="622625"/>
            <a:ext cx="10327651" cy="47873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6"/>
          <p:cNvSpPr txBox="1"/>
          <p:nvPr>
            <p:ph type="ctrTitle"/>
          </p:nvPr>
        </p:nvSpPr>
        <p:spPr>
          <a:xfrm>
            <a:off x="311700" y="744575"/>
            <a:ext cx="8520600" cy="12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 Evolution</a:t>
            </a:r>
            <a:endParaRPr/>
          </a:p>
        </p:txBody>
      </p:sp>
      <p:sp>
        <p:nvSpPr>
          <p:cNvPr id="919" name="Google Shape;919;p106"/>
          <p:cNvSpPr txBox="1"/>
          <p:nvPr>
            <p:ph idx="1" type="subTitle"/>
          </p:nvPr>
        </p:nvSpPr>
        <p:spPr>
          <a:xfrm>
            <a:off x="311700" y="2058825"/>
            <a:ext cx="8520600" cy="15678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i="1" lang="en" sz="1800">
                <a:solidFill>
                  <a:schemeClr val="dk1"/>
                </a:solidFill>
              </a:rPr>
              <a:t>3. “Design is an iterative process. The necessary number of iterations is one more than the number you have currently done. This is true at any point in time.</a:t>
            </a:r>
            <a:endParaRPr i="1" sz="1800">
              <a:solidFill>
                <a:schemeClr val="dk1"/>
              </a:solidFill>
            </a:endParaRPr>
          </a:p>
          <a:p>
            <a:pPr indent="0" lvl="0" marL="0" rtl="0" algn="ctr">
              <a:spcBef>
                <a:spcPts val="1200"/>
              </a:spcBef>
              <a:spcAft>
                <a:spcPts val="0"/>
              </a:spcAft>
              <a:buNone/>
            </a:pPr>
            <a:r>
              <a:rPr i="1" lang="en" sz="1800">
                <a:solidFill>
                  <a:schemeClr val="dk1"/>
                </a:solidFill>
              </a:rPr>
              <a:t>4. Your best design efforts will inevitably wind up being useless in the final design.”</a:t>
            </a:r>
            <a:endParaRPr i="1" sz="1800">
              <a:solidFill>
                <a:schemeClr val="dk1"/>
              </a:solidFill>
            </a:endParaRPr>
          </a:p>
          <a:p>
            <a:pPr indent="0" lvl="0" marL="0" rtl="0" algn="ctr">
              <a:spcBef>
                <a:spcPts val="1200"/>
              </a:spcBef>
              <a:spcAft>
                <a:spcPts val="0"/>
              </a:spcAft>
              <a:buNone/>
            </a:pPr>
            <a:r>
              <a:rPr lang="en" sz="1800">
                <a:solidFill>
                  <a:schemeClr val="dk1"/>
                </a:solidFill>
              </a:rPr>
              <a:t>-Akin’s Laws of Spacecraft Design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sp>
        <p:nvSpPr>
          <p:cNvPr id="920" name="Google Shape;920;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Mk1 Rover</a:t>
            </a:r>
            <a:endParaRPr/>
          </a:p>
          <a:p>
            <a:pPr indent="0" lvl="0" marL="0" rtl="0" algn="l">
              <a:spcBef>
                <a:spcPts val="0"/>
              </a:spcBef>
              <a:spcAft>
                <a:spcPts val="0"/>
              </a:spcAft>
              <a:buNone/>
            </a:pPr>
            <a:r>
              <a:t/>
            </a:r>
            <a:endParaRPr/>
          </a:p>
        </p:txBody>
      </p:sp>
      <p:pic>
        <p:nvPicPr>
          <p:cNvPr id="926" name="Google Shape;926;p107"/>
          <p:cNvPicPr preferRelativeResize="0"/>
          <p:nvPr/>
        </p:nvPicPr>
        <p:blipFill>
          <a:blip r:embed="rId3">
            <a:alphaModFix/>
          </a:blip>
          <a:stretch>
            <a:fillRect/>
          </a:stretch>
        </p:blipFill>
        <p:spPr>
          <a:xfrm>
            <a:off x="677400" y="200062"/>
            <a:ext cx="6069950" cy="4743376"/>
          </a:xfrm>
          <a:prstGeom prst="rect">
            <a:avLst/>
          </a:prstGeom>
          <a:noFill/>
          <a:ln>
            <a:noFill/>
          </a:ln>
        </p:spPr>
      </p:pic>
      <p:sp>
        <p:nvSpPr>
          <p:cNvPr id="927" name="Google Shape;927;p107"/>
          <p:cNvSpPr txBox="1"/>
          <p:nvPr>
            <p:ph idx="1" type="body"/>
          </p:nvPr>
        </p:nvSpPr>
        <p:spPr>
          <a:xfrm>
            <a:off x="0" y="1141100"/>
            <a:ext cx="2096400" cy="83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Umbilical management system</a:t>
            </a:r>
            <a:endParaRPr/>
          </a:p>
        </p:txBody>
      </p:sp>
      <p:cxnSp>
        <p:nvCxnSpPr>
          <p:cNvPr id="928" name="Google Shape;928;p107"/>
          <p:cNvCxnSpPr/>
          <p:nvPr/>
        </p:nvCxnSpPr>
        <p:spPr>
          <a:xfrm>
            <a:off x="1462600" y="2047650"/>
            <a:ext cx="1145700" cy="601200"/>
          </a:xfrm>
          <a:prstGeom prst="straightConnector1">
            <a:avLst/>
          </a:prstGeom>
          <a:noFill/>
          <a:ln cap="flat" cmpd="sng" w="38100">
            <a:solidFill>
              <a:srgbClr val="FFFFFF"/>
            </a:solidFill>
            <a:prstDash val="solid"/>
            <a:round/>
            <a:headEnd len="med" w="med" type="none"/>
            <a:tailEnd len="med" w="med" type="triangle"/>
          </a:ln>
        </p:spPr>
      </p:cxnSp>
      <p:sp>
        <p:nvSpPr>
          <p:cNvPr id="929" name="Google Shape;929;p107"/>
          <p:cNvSpPr txBox="1"/>
          <p:nvPr>
            <p:ph idx="1" type="body"/>
          </p:nvPr>
        </p:nvSpPr>
        <p:spPr>
          <a:xfrm>
            <a:off x="6804225" y="809450"/>
            <a:ext cx="2396700" cy="248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Sensor arch with Velodyne LiDAR pucks, flood lights, and several PTZ cameras (not shown). </a:t>
            </a:r>
            <a:r>
              <a:rPr i="1" lang="en" sz="1400"/>
              <a:t>Configurations with 2 or 3 sensor arches are also possible with this design</a:t>
            </a:r>
            <a:endParaRPr i="1" sz="1400"/>
          </a:p>
        </p:txBody>
      </p:sp>
      <p:cxnSp>
        <p:nvCxnSpPr>
          <p:cNvPr id="930" name="Google Shape;930;p107"/>
          <p:cNvCxnSpPr/>
          <p:nvPr/>
        </p:nvCxnSpPr>
        <p:spPr>
          <a:xfrm rot="10800000">
            <a:off x="5980350" y="991175"/>
            <a:ext cx="1023900" cy="333300"/>
          </a:xfrm>
          <a:prstGeom prst="straightConnector1">
            <a:avLst/>
          </a:prstGeom>
          <a:noFill/>
          <a:ln cap="flat" cmpd="sng" w="38100">
            <a:solidFill>
              <a:srgbClr val="FFFFFF"/>
            </a:solidFill>
            <a:prstDash val="solid"/>
            <a:round/>
            <a:headEnd len="med" w="med" type="none"/>
            <a:tailEnd len="med" w="med" type="triangle"/>
          </a:ln>
        </p:spPr>
      </p:cxnSp>
      <p:sp>
        <p:nvSpPr>
          <p:cNvPr id="931" name="Google Shape;931;p107"/>
          <p:cNvSpPr txBox="1"/>
          <p:nvPr>
            <p:ph idx="1" type="body"/>
          </p:nvPr>
        </p:nvSpPr>
        <p:spPr>
          <a:xfrm>
            <a:off x="4361475" y="3373650"/>
            <a:ext cx="2096400" cy="83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Roller coaster style seat restraint</a:t>
            </a:r>
            <a:endParaRPr/>
          </a:p>
        </p:txBody>
      </p:sp>
      <p:cxnSp>
        <p:nvCxnSpPr>
          <p:cNvPr id="932" name="Google Shape;932;p107"/>
          <p:cNvCxnSpPr>
            <a:stCxn id="931" idx="0"/>
          </p:cNvCxnSpPr>
          <p:nvPr/>
        </p:nvCxnSpPr>
        <p:spPr>
          <a:xfrm rot="10800000">
            <a:off x="4818375" y="1381050"/>
            <a:ext cx="591300" cy="1992600"/>
          </a:xfrm>
          <a:prstGeom prst="straightConnector1">
            <a:avLst/>
          </a:prstGeom>
          <a:noFill/>
          <a:ln cap="flat" cmpd="sng" w="38100">
            <a:solidFill>
              <a:srgbClr val="FFFFFF"/>
            </a:solidFill>
            <a:prstDash val="solid"/>
            <a:round/>
            <a:headEnd len="med" w="med" type="none"/>
            <a:tailEnd len="med" w="med" type="triangle"/>
          </a:ln>
        </p:spPr>
      </p:cxnSp>
      <p:sp>
        <p:nvSpPr>
          <p:cNvPr id="933" name="Google Shape;933;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108"/>
          <p:cNvPicPr preferRelativeResize="0"/>
          <p:nvPr/>
        </p:nvPicPr>
        <p:blipFill>
          <a:blip r:embed="rId3">
            <a:alphaModFix/>
          </a:blip>
          <a:stretch>
            <a:fillRect/>
          </a:stretch>
        </p:blipFill>
        <p:spPr>
          <a:xfrm>
            <a:off x="3830371" y="40650"/>
            <a:ext cx="5112607" cy="5143499"/>
          </a:xfrm>
          <a:prstGeom prst="rect">
            <a:avLst/>
          </a:prstGeom>
          <a:noFill/>
          <a:ln>
            <a:noFill/>
          </a:ln>
        </p:spPr>
      </p:pic>
      <p:sp>
        <p:nvSpPr>
          <p:cNvPr id="939" name="Google Shape;939;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Horsebot</a:t>
            </a:r>
            <a:endParaRPr/>
          </a:p>
          <a:p>
            <a:pPr indent="0" lvl="0" marL="0" rtl="0" algn="l">
              <a:spcBef>
                <a:spcPts val="0"/>
              </a:spcBef>
              <a:spcAft>
                <a:spcPts val="0"/>
              </a:spcAft>
              <a:buNone/>
            </a:pPr>
            <a:r>
              <a:t/>
            </a:r>
            <a:endParaRPr/>
          </a:p>
        </p:txBody>
      </p:sp>
      <p:sp>
        <p:nvSpPr>
          <p:cNvPr id="940" name="Google Shape;940;p108"/>
          <p:cNvSpPr txBox="1"/>
          <p:nvPr>
            <p:ph idx="1" type="body"/>
          </p:nvPr>
        </p:nvSpPr>
        <p:spPr>
          <a:xfrm>
            <a:off x="311700" y="1152475"/>
            <a:ext cx="3767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Bio-inspired legged locomotion</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941" name="Google Shape;941;p108"/>
          <p:cNvSpPr txBox="1"/>
          <p:nvPr>
            <p:ph idx="1" type="body"/>
          </p:nvPr>
        </p:nvSpPr>
        <p:spPr>
          <a:xfrm>
            <a:off x="1495125" y="4200925"/>
            <a:ext cx="1535700" cy="72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Four 4 DoF legs</a:t>
            </a:r>
            <a:endParaRPr/>
          </a:p>
        </p:txBody>
      </p:sp>
      <p:cxnSp>
        <p:nvCxnSpPr>
          <p:cNvPr id="942" name="Google Shape;942;p108"/>
          <p:cNvCxnSpPr/>
          <p:nvPr/>
        </p:nvCxnSpPr>
        <p:spPr>
          <a:xfrm flipH="1" rot="10800000">
            <a:off x="2941475" y="3307175"/>
            <a:ext cx="1389600" cy="1064400"/>
          </a:xfrm>
          <a:prstGeom prst="straightConnector1">
            <a:avLst/>
          </a:prstGeom>
          <a:noFill/>
          <a:ln cap="flat" cmpd="sng" w="38100">
            <a:solidFill>
              <a:srgbClr val="FFFFFF"/>
            </a:solidFill>
            <a:prstDash val="solid"/>
            <a:round/>
            <a:headEnd len="med" w="med" type="none"/>
            <a:tailEnd len="med" w="med" type="triangle"/>
          </a:ln>
        </p:spPr>
      </p:cxnSp>
      <p:cxnSp>
        <p:nvCxnSpPr>
          <p:cNvPr id="943" name="Google Shape;943;p108"/>
          <p:cNvCxnSpPr/>
          <p:nvPr/>
        </p:nvCxnSpPr>
        <p:spPr>
          <a:xfrm flipH="1" rot="10800000">
            <a:off x="2949600" y="4143275"/>
            <a:ext cx="2681100" cy="228300"/>
          </a:xfrm>
          <a:prstGeom prst="straightConnector1">
            <a:avLst/>
          </a:prstGeom>
          <a:noFill/>
          <a:ln cap="flat" cmpd="sng" w="38100">
            <a:solidFill>
              <a:srgbClr val="FFFFFF"/>
            </a:solidFill>
            <a:prstDash val="solid"/>
            <a:round/>
            <a:headEnd len="med" w="med" type="none"/>
            <a:tailEnd len="med" w="med" type="triangle"/>
          </a:ln>
        </p:spPr>
      </p:cxnSp>
      <p:sp>
        <p:nvSpPr>
          <p:cNvPr id="944" name="Google Shape;944;p108"/>
          <p:cNvSpPr txBox="1"/>
          <p:nvPr>
            <p:ph idx="1" type="body"/>
          </p:nvPr>
        </p:nvSpPr>
        <p:spPr>
          <a:xfrm>
            <a:off x="3830375" y="294425"/>
            <a:ext cx="1944000" cy="72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80kg life support payload</a:t>
            </a:r>
            <a:endParaRPr/>
          </a:p>
        </p:txBody>
      </p:sp>
      <p:cxnSp>
        <p:nvCxnSpPr>
          <p:cNvPr id="945" name="Google Shape;945;p108"/>
          <p:cNvCxnSpPr>
            <a:stCxn id="944" idx="2"/>
          </p:cNvCxnSpPr>
          <p:nvPr/>
        </p:nvCxnSpPr>
        <p:spPr>
          <a:xfrm>
            <a:off x="4802375" y="1017725"/>
            <a:ext cx="284400" cy="1070700"/>
          </a:xfrm>
          <a:prstGeom prst="straightConnector1">
            <a:avLst/>
          </a:prstGeom>
          <a:noFill/>
          <a:ln cap="flat" cmpd="sng" w="38100">
            <a:solidFill>
              <a:srgbClr val="FFFFFF"/>
            </a:solidFill>
            <a:prstDash val="solid"/>
            <a:round/>
            <a:headEnd len="med" w="med" type="none"/>
            <a:tailEnd len="med" w="med" type="triangle"/>
          </a:ln>
        </p:spPr>
      </p:cxnSp>
      <p:sp>
        <p:nvSpPr>
          <p:cNvPr id="946" name="Google Shape;946;p108"/>
          <p:cNvSpPr txBox="1"/>
          <p:nvPr>
            <p:ph idx="1" type="body"/>
          </p:nvPr>
        </p:nvSpPr>
        <p:spPr>
          <a:xfrm>
            <a:off x="1005625" y="2053775"/>
            <a:ext cx="1870800" cy="72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Hip rotation joint (not shown)</a:t>
            </a:r>
            <a:endParaRPr/>
          </a:p>
        </p:txBody>
      </p:sp>
      <p:cxnSp>
        <p:nvCxnSpPr>
          <p:cNvPr id="947" name="Google Shape;947;p108"/>
          <p:cNvCxnSpPr/>
          <p:nvPr/>
        </p:nvCxnSpPr>
        <p:spPr>
          <a:xfrm flipH="1" rot="10800000">
            <a:off x="2673325" y="2242725"/>
            <a:ext cx="1576200" cy="211200"/>
          </a:xfrm>
          <a:prstGeom prst="straightConnector1">
            <a:avLst/>
          </a:prstGeom>
          <a:noFill/>
          <a:ln cap="flat" cmpd="sng" w="38100">
            <a:solidFill>
              <a:srgbClr val="FFFFFF"/>
            </a:solidFill>
            <a:prstDash val="solid"/>
            <a:round/>
            <a:headEnd len="med" w="med" type="none"/>
            <a:tailEnd len="med" w="med" type="triangle"/>
          </a:ln>
        </p:spPr>
      </p:cxnSp>
      <p:sp>
        <p:nvSpPr>
          <p:cNvPr id="948" name="Google Shape;948;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09"/>
          <p:cNvSpPr txBox="1"/>
          <p:nvPr>
            <p:ph type="title"/>
          </p:nvPr>
        </p:nvSpPr>
        <p:spPr>
          <a:xfrm>
            <a:off x="311700" y="445025"/>
            <a:ext cx="7453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Concept - Horsebot</a:t>
            </a:r>
            <a:endParaRPr/>
          </a:p>
          <a:p>
            <a:pPr indent="0" lvl="0" marL="0" rtl="0" algn="l">
              <a:spcBef>
                <a:spcPts val="0"/>
              </a:spcBef>
              <a:spcAft>
                <a:spcPts val="0"/>
              </a:spcAft>
              <a:buNone/>
            </a:pPr>
            <a:r>
              <a:t/>
            </a:r>
            <a:endParaRPr/>
          </a:p>
        </p:txBody>
      </p:sp>
      <p:sp>
        <p:nvSpPr>
          <p:cNvPr id="954" name="Google Shape;954;p109"/>
          <p:cNvSpPr txBox="1"/>
          <p:nvPr>
            <p:ph idx="1" type="body"/>
          </p:nvPr>
        </p:nvSpPr>
        <p:spPr>
          <a:xfrm>
            <a:off x="6077950" y="2806850"/>
            <a:ext cx="2096400" cy="83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Foldable seat in rear for second astronaut</a:t>
            </a:r>
            <a:endParaRPr/>
          </a:p>
        </p:txBody>
      </p:sp>
      <p:pic>
        <p:nvPicPr>
          <p:cNvPr id="955" name="Google Shape;955;p109"/>
          <p:cNvPicPr preferRelativeResize="0"/>
          <p:nvPr/>
        </p:nvPicPr>
        <p:blipFill>
          <a:blip r:embed="rId3">
            <a:alphaModFix/>
          </a:blip>
          <a:stretch>
            <a:fillRect/>
          </a:stretch>
        </p:blipFill>
        <p:spPr>
          <a:xfrm>
            <a:off x="254802" y="210200"/>
            <a:ext cx="5047500" cy="4869351"/>
          </a:xfrm>
          <a:prstGeom prst="rect">
            <a:avLst/>
          </a:prstGeom>
          <a:noFill/>
          <a:ln>
            <a:noFill/>
          </a:ln>
        </p:spPr>
      </p:pic>
      <p:cxnSp>
        <p:nvCxnSpPr>
          <p:cNvPr id="956" name="Google Shape;956;p109"/>
          <p:cNvCxnSpPr/>
          <p:nvPr/>
        </p:nvCxnSpPr>
        <p:spPr>
          <a:xfrm flipH="1">
            <a:off x="4452650" y="3209600"/>
            <a:ext cx="1755300" cy="24600"/>
          </a:xfrm>
          <a:prstGeom prst="straightConnector1">
            <a:avLst/>
          </a:prstGeom>
          <a:noFill/>
          <a:ln cap="flat" cmpd="sng" w="38100">
            <a:solidFill>
              <a:srgbClr val="FFFFFF"/>
            </a:solidFill>
            <a:prstDash val="solid"/>
            <a:round/>
            <a:headEnd len="med" w="med" type="none"/>
            <a:tailEnd len="med" w="med" type="triangle"/>
          </a:ln>
        </p:spPr>
      </p:cxnSp>
      <p:sp>
        <p:nvSpPr>
          <p:cNvPr id="957" name="Google Shape;957;p109"/>
          <p:cNvSpPr txBox="1"/>
          <p:nvPr>
            <p:ph idx="1" type="body"/>
          </p:nvPr>
        </p:nvSpPr>
        <p:spPr>
          <a:xfrm>
            <a:off x="73150" y="4197575"/>
            <a:ext cx="1852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0.3m obstacle</a:t>
            </a:r>
            <a:endParaRPr/>
          </a:p>
        </p:txBody>
      </p:sp>
      <p:cxnSp>
        <p:nvCxnSpPr>
          <p:cNvPr id="958" name="Google Shape;958;p109"/>
          <p:cNvCxnSpPr/>
          <p:nvPr/>
        </p:nvCxnSpPr>
        <p:spPr>
          <a:xfrm flipH="1" rot="10800000">
            <a:off x="918175" y="3623900"/>
            <a:ext cx="853200" cy="633900"/>
          </a:xfrm>
          <a:prstGeom prst="straightConnector1">
            <a:avLst/>
          </a:prstGeom>
          <a:noFill/>
          <a:ln cap="flat" cmpd="sng" w="38100">
            <a:solidFill>
              <a:srgbClr val="FFFFFF"/>
            </a:solidFill>
            <a:prstDash val="solid"/>
            <a:round/>
            <a:headEnd len="med" w="med" type="none"/>
            <a:tailEnd len="med" w="med" type="triangle"/>
          </a:ln>
        </p:spPr>
      </p:cxnSp>
      <p:sp>
        <p:nvSpPr>
          <p:cNvPr id="959" name="Google Shape;959;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110"/>
          <p:cNvPicPr preferRelativeResize="0"/>
          <p:nvPr/>
        </p:nvPicPr>
        <p:blipFill>
          <a:blip r:embed="rId3">
            <a:alphaModFix/>
          </a:blip>
          <a:stretch>
            <a:fillRect/>
          </a:stretch>
        </p:blipFill>
        <p:spPr>
          <a:xfrm>
            <a:off x="4326046" y="0"/>
            <a:ext cx="5112607" cy="5143499"/>
          </a:xfrm>
          <a:prstGeom prst="rect">
            <a:avLst/>
          </a:prstGeom>
          <a:noFill/>
          <a:ln>
            <a:noFill/>
          </a:ln>
        </p:spPr>
      </p:pic>
      <p:sp>
        <p:nvSpPr>
          <p:cNvPr id="965" name="Google Shape;965;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Horsebot - Pros</a:t>
            </a:r>
            <a:endParaRPr/>
          </a:p>
          <a:p>
            <a:pPr indent="0" lvl="0" marL="0" rtl="0" algn="l">
              <a:spcBef>
                <a:spcPts val="0"/>
              </a:spcBef>
              <a:spcAft>
                <a:spcPts val="0"/>
              </a:spcAft>
              <a:buNone/>
            </a:pPr>
            <a:r>
              <a:t/>
            </a:r>
            <a:endParaRPr/>
          </a:p>
        </p:txBody>
      </p:sp>
      <p:sp>
        <p:nvSpPr>
          <p:cNvPr id="966" name="Google Shape;966;p110"/>
          <p:cNvSpPr txBox="1"/>
          <p:nvPr>
            <p:ph idx="1" type="body"/>
          </p:nvPr>
        </p:nvSpPr>
        <p:spPr>
          <a:xfrm>
            <a:off x="230450" y="1144325"/>
            <a:ext cx="4449900" cy="38205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a:t>Legged locomotion easily clears any obstacle</a:t>
            </a:r>
            <a:endParaRPr/>
          </a:p>
          <a:p>
            <a:pPr indent="-342900" lvl="0" marL="457200" rtl="0" algn="l">
              <a:lnSpc>
                <a:spcPct val="105000"/>
              </a:lnSpc>
              <a:spcBef>
                <a:spcPts val="1000"/>
              </a:spcBef>
              <a:spcAft>
                <a:spcPts val="0"/>
              </a:spcAft>
              <a:buSzPts val="1800"/>
              <a:buChar char="●"/>
            </a:pPr>
            <a:r>
              <a:rPr lang="en"/>
              <a:t>Works well on rugged/uneven terrain</a:t>
            </a:r>
            <a:endParaRPr/>
          </a:p>
          <a:p>
            <a:pPr indent="-342900" lvl="0" marL="457200" rtl="0" algn="l">
              <a:lnSpc>
                <a:spcPct val="105000"/>
              </a:lnSpc>
              <a:spcBef>
                <a:spcPts val="1000"/>
              </a:spcBef>
              <a:spcAft>
                <a:spcPts val="0"/>
              </a:spcAft>
              <a:buSzPts val="1800"/>
              <a:buChar char="●"/>
            </a:pPr>
            <a:r>
              <a:rPr lang="en"/>
              <a:t>360° rotation hip joint allows Horsebot to walk sideways (or at arbitrary angle) with its standard gait</a:t>
            </a:r>
            <a:endParaRPr/>
          </a:p>
          <a:p>
            <a:pPr indent="-342900" lvl="0" marL="457200" rtl="0" algn="l">
              <a:lnSpc>
                <a:spcPct val="105000"/>
              </a:lnSpc>
              <a:spcBef>
                <a:spcPts val="1000"/>
              </a:spcBef>
              <a:spcAft>
                <a:spcPts val="0"/>
              </a:spcAft>
              <a:buSzPts val="1800"/>
              <a:buChar char="●"/>
            </a:pPr>
            <a:r>
              <a:rPr lang="en"/>
              <a:t>Easy to incorporate second rider</a:t>
            </a:r>
            <a:endParaRPr/>
          </a:p>
          <a:p>
            <a:pPr indent="-342900" lvl="0" marL="457200" rtl="0" algn="l">
              <a:lnSpc>
                <a:spcPct val="105000"/>
              </a:lnSpc>
              <a:spcBef>
                <a:spcPts val="1000"/>
              </a:spcBef>
              <a:spcAft>
                <a:spcPts val="0"/>
              </a:spcAft>
              <a:buSzPts val="1800"/>
              <a:buChar char="●"/>
            </a:pPr>
            <a:r>
              <a:rPr lang="en"/>
              <a:t>Seat position keeps center of mass relatively low</a:t>
            </a:r>
            <a:endParaRPr/>
          </a:p>
          <a:p>
            <a:pPr indent="-342900" lvl="0" marL="457200" rtl="0" algn="l">
              <a:lnSpc>
                <a:spcPct val="105000"/>
              </a:lnSpc>
              <a:spcBef>
                <a:spcPts val="1000"/>
              </a:spcBef>
              <a:spcAft>
                <a:spcPts val="0"/>
              </a:spcAft>
              <a:buSzPts val="1800"/>
              <a:buChar char="●"/>
            </a:pPr>
            <a:r>
              <a:rPr lang="en"/>
              <a:t>Novel and interesting</a:t>
            </a:r>
            <a:endParaRPr/>
          </a:p>
          <a:p>
            <a:pPr indent="0" lvl="0" marL="457200" rtl="0" algn="l">
              <a:lnSpc>
                <a:spcPct val="105000"/>
              </a:lnSpc>
              <a:spcBef>
                <a:spcPts val="1000"/>
              </a:spcBef>
              <a:spcAft>
                <a:spcPts val="1000"/>
              </a:spcAft>
              <a:buNone/>
            </a:pPr>
            <a:r>
              <a:t/>
            </a:r>
            <a:endParaRPr/>
          </a:p>
        </p:txBody>
      </p:sp>
      <p:sp>
        <p:nvSpPr>
          <p:cNvPr id="967" name="Google Shape;967;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11"/>
          <p:cNvSpPr txBox="1"/>
          <p:nvPr>
            <p:ph type="title"/>
          </p:nvPr>
        </p:nvSpPr>
        <p:spPr>
          <a:xfrm>
            <a:off x="311700" y="100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 Horsebot - Cons</a:t>
            </a:r>
            <a:endParaRPr/>
          </a:p>
          <a:p>
            <a:pPr indent="0" lvl="0" marL="0" rtl="0" algn="l">
              <a:spcBef>
                <a:spcPts val="0"/>
              </a:spcBef>
              <a:spcAft>
                <a:spcPts val="0"/>
              </a:spcAft>
              <a:buNone/>
            </a:pPr>
            <a:r>
              <a:t/>
            </a:r>
            <a:endParaRPr/>
          </a:p>
        </p:txBody>
      </p:sp>
      <p:sp>
        <p:nvSpPr>
          <p:cNvPr id="973" name="Google Shape;973;p111"/>
          <p:cNvSpPr txBox="1"/>
          <p:nvPr>
            <p:ph idx="1" type="body"/>
          </p:nvPr>
        </p:nvSpPr>
        <p:spPr>
          <a:xfrm>
            <a:off x="138125" y="672900"/>
            <a:ext cx="4566000" cy="443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Legs are more complex than wheels (more ways to fail)</a:t>
            </a:r>
            <a:endParaRPr/>
          </a:p>
          <a:p>
            <a:pPr indent="-342900" lvl="0" marL="457200" rtl="0" algn="l">
              <a:spcBef>
                <a:spcPts val="0"/>
              </a:spcBef>
              <a:spcAft>
                <a:spcPts val="0"/>
              </a:spcAft>
              <a:buSzPts val="1800"/>
              <a:buChar char="●"/>
            </a:pPr>
            <a:r>
              <a:rPr lang="en"/>
              <a:t>Legs require more actuators (more weight)</a:t>
            </a:r>
            <a:endParaRPr/>
          </a:p>
          <a:p>
            <a:pPr indent="-342900" lvl="0" marL="457200" rtl="0" algn="l">
              <a:spcBef>
                <a:spcPts val="0"/>
              </a:spcBef>
              <a:spcAft>
                <a:spcPts val="0"/>
              </a:spcAft>
              <a:buSzPts val="1800"/>
              <a:buChar char="●"/>
            </a:pPr>
            <a:r>
              <a:rPr lang="en"/>
              <a:t>4 m/s would require a medium trot/slow gallop gait, which are only dynamically stable</a:t>
            </a:r>
            <a:endParaRPr/>
          </a:p>
          <a:p>
            <a:pPr indent="-342900" lvl="0" marL="457200" rtl="0" algn="l">
              <a:spcBef>
                <a:spcPts val="0"/>
              </a:spcBef>
              <a:spcAft>
                <a:spcPts val="0"/>
              </a:spcAft>
              <a:buSzPts val="1800"/>
              <a:buChar char="●"/>
            </a:pPr>
            <a:r>
              <a:rPr lang="en"/>
              <a:t>Trot/Gallop gait requires much faster and higher torque motors (more weight, more power)</a:t>
            </a:r>
            <a:endParaRPr/>
          </a:p>
          <a:p>
            <a:pPr indent="-342900" lvl="0" marL="457200" rtl="0" algn="l">
              <a:spcBef>
                <a:spcPts val="0"/>
              </a:spcBef>
              <a:spcAft>
                <a:spcPts val="0"/>
              </a:spcAft>
              <a:buSzPts val="1800"/>
              <a:buChar char="●"/>
            </a:pPr>
            <a:r>
              <a:rPr lang="en"/>
              <a:t>Additional DoFs (ex: hip abduction, ankle pronation) might be needed for walking on slopes</a:t>
            </a:r>
            <a:endParaRPr/>
          </a:p>
        </p:txBody>
      </p:sp>
      <p:pic>
        <p:nvPicPr>
          <p:cNvPr id="974" name="Google Shape;974;p111"/>
          <p:cNvPicPr preferRelativeResize="0"/>
          <p:nvPr/>
        </p:nvPicPr>
        <p:blipFill>
          <a:blip r:embed="rId3">
            <a:alphaModFix/>
          </a:blip>
          <a:stretch>
            <a:fillRect/>
          </a:stretch>
        </p:blipFill>
        <p:spPr>
          <a:xfrm>
            <a:off x="4336377" y="137075"/>
            <a:ext cx="5047500" cy="4869351"/>
          </a:xfrm>
          <a:prstGeom prst="rect">
            <a:avLst/>
          </a:prstGeom>
          <a:noFill/>
          <a:ln>
            <a:noFill/>
          </a:ln>
        </p:spPr>
      </p:pic>
      <p:sp>
        <p:nvSpPr>
          <p:cNvPr id="975" name="Google Shape;975;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